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9" r:id="rId2"/>
    <p:sldId id="305" r:id="rId3"/>
    <p:sldId id="330" r:id="rId4"/>
    <p:sldId id="331" r:id="rId5"/>
    <p:sldId id="352" r:id="rId6"/>
    <p:sldId id="291" r:id="rId7"/>
    <p:sldId id="304" r:id="rId8"/>
    <p:sldId id="257" r:id="rId9"/>
    <p:sldId id="292" r:id="rId10"/>
    <p:sldId id="345" r:id="rId11"/>
    <p:sldId id="294" r:id="rId12"/>
    <p:sldId id="332" r:id="rId13"/>
    <p:sldId id="295" r:id="rId14"/>
    <p:sldId id="346" r:id="rId15"/>
    <p:sldId id="296" r:id="rId16"/>
    <p:sldId id="347" r:id="rId17"/>
    <p:sldId id="297" r:id="rId18"/>
    <p:sldId id="333" r:id="rId19"/>
    <p:sldId id="334" r:id="rId20"/>
    <p:sldId id="335" r:id="rId21"/>
    <p:sldId id="348" r:id="rId22"/>
    <p:sldId id="349" r:id="rId23"/>
    <p:sldId id="350" r:id="rId24"/>
    <p:sldId id="351" r:id="rId25"/>
    <p:sldId id="307" r:id="rId26"/>
    <p:sldId id="338" r:id="rId27"/>
    <p:sldId id="339" r:id="rId28"/>
    <p:sldId id="340" r:id="rId29"/>
    <p:sldId id="341" r:id="rId30"/>
    <p:sldId id="342" r:id="rId31"/>
    <p:sldId id="343" r:id="rId32"/>
    <p:sldId id="303" r:id="rId33"/>
    <p:sldId id="302" r:id="rId34"/>
    <p:sldId id="329" r:id="rId35"/>
    <p:sldId id="27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127BD-EE1E-7AE7-8069-E5197185B36D}" v="21" dt="2024-11-26T01:44:40.596"/>
    <p1510:client id="{44D2E301-9D7E-C66E-9B98-E27414DACE1F}" v="478" dt="2024-11-26T02:52:29.405"/>
    <p1510:client id="{5D9CE471-C736-E07E-C0C4-4CC71FD92F4B}" v="24" dt="2024-11-26T01:28:11.747"/>
    <p1510:client id="{678DD8C4-1F20-2F72-BCB5-7B5273518005}" v="43" dt="2024-11-26T00:33:11.512"/>
    <p1510:client id="{6B2FC056-FA49-AE1A-5358-1A683EB04532}" v="197" dt="2024-11-26T00:41:51.250"/>
    <p1510:client id="{8AFEF18C-4680-EE01-9DE3-3C6AF0E34B97}" v="2758" dt="2024-11-25T19:18:01.868"/>
    <p1510:client id="{B49B7B7D-6FEE-3328-B8C4-1BE52948EC56}" v="251" dt="2024-11-26T04:52:15.853"/>
    <p1510:client id="{CB366AE2-0949-7079-E082-6D6E7F2A5DD6}" v="164" dt="2024-11-26T02:09:51.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696" y="176"/>
      </p:cViewPr>
      <p:guideLst>
        <p:guide orient="horz" pos="2160"/>
        <p:guide pos="287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19846"/>
            <a:ext cx="8229600" cy="1143004"/>
          </a:xfrm>
        </p:spPr>
        <p:txBody>
          <a:bodyPr/>
          <a:lstStyle>
            <a:lvl1pPr>
              <a:defRPr b="1" i="0"/>
            </a:lvl1p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600202"/>
            <a:ext cx="6565570" cy="4384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785578" y="175589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6" y="1729974"/>
            <a:ext cx="6565569" cy="4132375"/>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xb3349.uta.cloud/"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uta.cloud/"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69850" y="1583997"/>
            <a:ext cx="8316454" cy="485140"/>
          </a:xfrm>
          <a:prstGeom prst="rect">
            <a:avLst/>
          </a:prstGeom>
          <a:noFill/>
        </p:spPr>
        <p:txBody>
          <a:bodyPr wrap="square" rtlCol="0">
            <a:spAutoFit/>
          </a:bodyPr>
          <a:lstStyle/>
          <a:p>
            <a:pPr>
              <a:lnSpc>
                <a:spcPct val="80000"/>
              </a:lnSpc>
            </a:pPr>
            <a:r>
              <a:rPr lang="en-US" sz="3200" b="1">
                <a:latin typeface="Times New Roman" panose="02020603050405020304" pitchFamily="18" charset="0"/>
                <a:cs typeface="Times New Roman" panose="02020603050405020304" pitchFamily="18" charset="0"/>
              </a:rPr>
              <a:t>CSE-5335-005: WEB DATA MANAGEMENT</a:t>
            </a:r>
          </a:p>
        </p:txBody>
      </p:sp>
      <p:sp>
        <p:nvSpPr>
          <p:cNvPr id="6" name="TextBox 5"/>
          <p:cNvSpPr txBox="1"/>
          <p:nvPr/>
        </p:nvSpPr>
        <p:spPr>
          <a:xfrm>
            <a:off x="769620" y="3430179"/>
            <a:ext cx="7113905" cy="2769870"/>
          </a:xfrm>
          <a:prstGeom prst="rect">
            <a:avLst/>
          </a:prstGeom>
          <a:noFill/>
        </p:spPr>
        <p:txBody>
          <a:bodyPr wrap="square" lIns="91440" tIns="45720" rIns="91440" bIns="45720" rtlCol="0" anchor="t">
            <a:noAutofit/>
          </a:bodyPr>
          <a:lstStyle/>
          <a:p>
            <a:pPr algn="l">
              <a:lnSpc>
                <a:spcPct val="90000"/>
              </a:lnSpc>
            </a:pPr>
            <a:r>
              <a:rPr lang="en-US" sz="2000" b="1" dirty="0">
                <a:solidFill>
                  <a:srgbClr val="13409F"/>
                </a:solidFill>
                <a:latin typeface="Times New Roman"/>
                <a:cs typeface="Times New Roman"/>
              </a:rPr>
              <a:t>TEAM-1</a:t>
            </a:r>
          </a:p>
          <a:p>
            <a:pPr algn="l">
              <a:lnSpc>
                <a:spcPct val="90000"/>
              </a:lnSpc>
            </a:pPr>
            <a:endParaRPr lang="en-US" sz="2000" b="1" dirty="0">
              <a:solidFill>
                <a:srgbClr val="13409F"/>
              </a:solidFill>
              <a:latin typeface="Times New Roman" panose="02020603050405020304" pitchFamily="18" charset="0"/>
              <a:cs typeface="Times New Roman" panose="02020603050405020304" pitchFamily="18" charset="0"/>
            </a:endParaRPr>
          </a:p>
          <a:p>
            <a:pPr algn="l">
              <a:lnSpc>
                <a:spcPct val="90000"/>
              </a:lnSpc>
            </a:pPr>
            <a:r>
              <a:rPr lang="en-US" altLang="en-US" sz="2000" b="1" dirty="0" err="1">
                <a:solidFill>
                  <a:srgbClr val="13409F"/>
                </a:solidFill>
                <a:latin typeface="Times New Roman"/>
                <a:cs typeface="Times New Roman"/>
              </a:rPr>
              <a:t>Sanketh</a:t>
            </a:r>
            <a:r>
              <a:rPr lang="en-US" altLang="en-US" sz="2000" b="1" dirty="0">
                <a:solidFill>
                  <a:srgbClr val="13409F"/>
                </a:solidFill>
                <a:latin typeface="Times New Roman"/>
                <a:cs typeface="Times New Roman"/>
              </a:rPr>
              <a:t> </a:t>
            </a:r>
            <a:r>
              <a:rPr lang="en-US" altLang="en-US" sz="2000" b="1" dirty="0" err="1">
                <a:solidFill>
                  <a:srgbClr val="13409F"/>
                </a:solidFill>
                <a:latin typeface="Times New Roman"/>
                <a:cs typeface="Times New Roman"/>
              </a:rPr>
              <a:t>Bolishetti</a:t>
            </a:r>
            <a:r>
              <a:rPr lang="en-US" altLang="en-US" sz="2000" b="1" dirty="0">
                <a:solidFill>
                  <a:srgbClr val="13409F"/>
                </a:solidFill>
                <a:latin typeface="Times New Roman"/>
                <a:cs typeface="Times New Roman"/>
              </a:rPr>
              <a:t> (1002144534)  </a:t>
            </a:r>
            <a:r>
              <a:rPr lang="en-US" sz="2000" b="1" dirty="0">
                <a:solidFill>
                  <a:srgbClr val="13409F"/>
                </a:solidFill>
                <a:latin typeface="Times New Roman"/>
                <a:cs typeface="Times New Roman"/>
              </a:rPr>
              <a:t> </a:t>
            </a:r>
          </a:p>
          <a:p>
            <a:pPr algn="l">
              <a:lnSpc>
                <a:spcPct val="90000"/>
              </a:lnSpc>
            </a:pPr>
            <a:r>
              <a:rPr lang="en-US" altLang="en-US" sz="2000" b="1" dirty="0">
                <a:solidFill>
                  <a:srgbClr val="13409F"/>
                </a:solidFill>
                <a:latin typeface="Times New Roman"/>
                <a:cs typeface="Times New Roman"/>
              </a:rPr>
              <a:t>Pradeep </a:t>
            </a:r>
            <a:r>
              <a:rPr lang="en-US" altLang="en-US" sz="2000" b="1" dirty="0" err="1">
                <a:solidFill>
                  <a:srgbClr val="13409F"/>
                </a:solidFill>
                <a:latin typeface="Times New Roman"/>
                <a:cs typeface="Times New Roman"/>
              </a:rPr>
              <a:t>Akula</a:t>
            </a:r>
            <a:r>
              <a:rPr lang="en-US" altLang="en-US" sz="2000" b="1" dirty="0">
                <a:solidFill>
                  <a:srgbClr val="13409F"/>
                </a:solidFill>
                <a:latin typeface="Times New Roman"/>
                <a:cs typeface="Times New Roman"/>
              </a:rPr>
              <a:t> (1002140196)  </a:t>
            </a:r>
            <a:r>
              <a:rPr lang="en-US" sz="2000" b="1" dirty="0">
                <a:solidFill>
                  <a:srgbClr val="13409F"/>
                </a:solidFill>
                <a:latin typeface="Times New Roman"/>
                <a:cs typeface="Times New Roman"/>
              </a:rPr>
              <a:t> </a:t>
            </a:r>
          </a:p>
          <a:p>
            <a:pPr algn="l">
              <a:lnSpc>
                <a:spcPct val="90000"/>
              </a:lnSpc>
            </a:pPr>
            <a:r>
              <a:rPr lang="en-US" altLang="en-US" sz="2000" b="1" dirty="0">
                <a:solidFill>
                  <a:srgbClr val="13409F"/>
                </a:solidFill>
                <a:latin typeface="Times New Roman"/>
                <a:cs typeface="Times New Roman"/>
              </a:rPr>
              <a:t>Soumya Reddy Bheemreddy  (1002193346)</a:t>
            </a:r>
          </a:p>
          <a:p>
            <a:pPr algn="l">
              <a:lnSpc>
                <a:spcPct val="90000"/>
              </a:lnSpc>
            </a:pPr>
            <a:r>
              <a:rPr lang="en-US" altLang="en-US" sz="2000" b="1" dirty="0" err="1">
                <a:solidFill>
                  <a:srgbClr val="13409F"/>
                </a:solidFill>
                <a:latin typeface="Times New Roman"/>
                <a:cs typeface="Times New Roman"/>
              </a:rPr>
              <a:t>Kintur</a:t>
            </a:r>
            <a:r>
              <a:rPr lang="en-US" altLang="en-US" sz="2000" b="1" dirty="0">
                <a:solidFill>
                  <a:srgbClr val="13409F"/>
                </a:solidFill>
                <a:latin typeface="Times New Roman"/>
                <a:cs typeface="Times New Roman"/>
              </a:rPr>
              <a:t> Ketan Shah (1002178072)</a:t>
            </a:r>
            <a:r>
              <a:rPr lang="en-US" sz="2000" b="1" dirty="0">
                <a:solidFill>
                  <a:srgbClr val="13409F"/>
                </a:solidFill>
                <a:latin typeface="Times New Roman"/>
                <a:cs typeface="Times New Roman"/>
              </a:rPr>
              <a:t> </a:t>
            </a:r>
          </a:p>
          <a:p>
            <a:pPr algn="l">
              <a:lnSpc>
                <a:spcPct val="90000"/>
              </a:lnSpc>
            </a:pPr>
            <a:r>
              <a:rPr lang="en-US" altLang="en-US" sz="2000" b="1" dirty="0" err="1">
                <a:solidFill>
                  <a:srgbClr val="13409F"/>
                </a:solidFill>
                <a:latin typeface="Times New Roman"/>
                <a:cs typeface="Times New Roman"/>
              </a:rPr>
              <a:t>Kausheel</a:t>
            </a:r>
            <a:r>
              <a:rPr lang="en-US" altLang="en-US" sz="2000" b="1" dirty="0">
                <a:solidFill>
                  <a:srgbClr val="13409F"/>
                </a:solidFill>
                <a:latin typeface="Times New Roman"/>
                <a:cs typeface="Times New Roman"/>
              </a:rPr>
              <a:t> </a:t>
            </a:r>
            <a:r>
              <a:rPr lang="en-US" altLang="en-US" sz="2000" b="1" dirty="0" err="1">
                <a:solidFill>
                  <a:srgbClr val="13409F"/>
                </a:solidFill>
                <a:latin typeface="Times New Roman"/>
                <a:cs typeface="Times New Roman"/>
              </a:rPr>
              <a:t>Bhagavathula</a:t>
            </a:r>
            <a:r>
              <a:rPr lang="en-US" altLang="en-US" sz="2000" b="1" dirty="0">
                <a:solidFill>
                  <a:srgbClr val="13409F"/>
                </a:solidFill>
                <a:latin typeface="Times New Roman"/>
                <a:cs typeface="Times New Roman"/>
              </a:rPr>
              <a:t> (1002118457) </a:t>
            </a:r>
          </a:p>
          <a:p>
            <a:pPr algn="l">
              <a:lnSpc>
                <a:spcPct val="90000"/>
              </a:lnSpc>
            </a:pPr>
            <a:r>
              <a:rPr lang="en-US" altLang="en-US" sz="2000" b="1" dirty="0" err="1">
                <a:solidFill>
                  <a:srgbClr val="13409F"/>
                </a:solidFill>
                <a:latin typeface="Times New Roman"/>
                <a:cs typeface="Times New Roman"/>
              </a:rPr>
              <a:t>Madhupriya</a:t>
            </a:r>
            <a:r>
              <a:rPr lang="en-US" altLang="en-US" sz="2000" b="1" dirty="0">
                <a:solidFill>
                  <a:srgbClr val="13409F"/>
                </a:solidFill>
                <a:latin typeface="Times New Roman"/>
                <a:cs typeface="Times New Roman"/>
              </a:rPr>
              <a:t> </a:t>
            </a:r>
            <a:r>
              <a:rPr lang="en-US" altLang="en-US" sz="2000" b="1" dirty="0" err="1">
                <a:solidFill>
                  <a:srgbClr val="13409F"/>
                </a:solidFill>
                <a:latin typeface="Times New Roman"/>
                <a:cs typeface="Times New Roman"/>
              </a:rPr>
              <a:t>Bendili</a:t>
            </a:r>
            <a:r>
              <a:rPr lang="en-US" altLang="en-US" sz="2000" b="1" dirty="0">
                <a:solidFill>
                  <a:srgbClr val="13409F"/>
                </a:solidFill>
                <a:latin typeface="Times New Roman"/>
                <a:cs typeface="Times New Roman"/>
              </a:rPr>
              <a:t> (1002124302)</a:t>
            </a:r>
          </a:p>
          <a:p>
            <a:pPr algn="l">
              <a:lnSpc>
                <a:spcPct val="90000"/>
              </a:lnSpc>
            </a:pPr>
            <a:endParaRPr lang="en-US" sz="2000" b="1" dirty="0">
              <a:solidFill>
                <a:srgbClr val="13409F"/>
              </a:solidFill>
              <a:latin typeface="Times New Roman" panose="02020603050405020304" pitchFamily="18" charset="0"/>
              <a:cs typeface="Times New Roman" panose="02020603050405020304" pitchFamily="18" charset="0"/>
            </a:endParaRPr>
          </a:p>
        </p:txBody>
      </p:sp>
      <p:sp>
        <p:nvSpPr>
          <p:cNvPr id="5" name="Text Box 4"/>
          <p:cNvSpPr txBox="1"/>
          <p:nvPr/>
        </p:nvSpPr>
        <p:spPr>
          <a:xfrm>
            <a:off x="2004060" y="2074684"/>
            <a:ext cx="5864162" cy="1358849"/>
          </a:xfrm>
          <a:prstGeom prst="rect">
            <a:avLst/>
          </a:prstGeom>
          <a:noFill/>
        </p:spPr>
        <p:txBody>
          <a:bodyPr wrap="square" lIns="91440" tIns="45720" rIns="91440" bIns="45720" rtlCol="0" anchor="t">
            <a:noAutofit/>
          </a:bodyPr>
          <a:lstStyle/>
          <a:p>
            <a:pPr algn="ctr"/>
            <a:r>
              <a:rPr lang="en-US" sz="2400" b="1">
                <a:latin typeface="Times New Roman"/>
                <a:cs typeface="Times New Roman"/>
              </a:rPr>
              <a:t>Final Demo and Presentation</a:t>
            </a:r>
            <a:endParaRPr lang="en-US" sz="2400" b="1" u="sng">
              <a:latin typeface="Times New Roman"/>
              <a:cs typeface="Times New Roman"/>
            </a:endParaRPr>
          </a:p>
          <a:p>
            <a:pPr algn="ctr"/>
            <a:r>
              <a:rPr lang="en-US" sz="2400" b="1">
                <a:latin typeface="Times New Roman"/>
                <a:cs typeface="Times New Roman"/>
              </a:rPr>
              <a:t>Website Name- </a:t>
            </a:r>
            <a:r>
              <a:rPr lang="en-US" sz="2400" b="1" u="sng" err="1">
                <a:latin typeface="Times New Roman"/>
                <a:cs typeface="Times New Roman"/>
              </a:rPr>
              <a:t>ScholarVault</a:t>
            </a:r>
            <a:endParaRPr lang="en-US" sz="2400" b="1" u="sng">
              <a:latin typeface="Times New Roman"/>
              <a:cs typeface="Times New Roman"/>
            </a:endParaRPr>
          </a:p>
          <a:p>
            <a:pPr algn="ctr"/>
            <a:r>
              <a:rPr lang="en-US" sz="2400" b="1">
                <a:latin typeface="Times New Roman"/>
                <a:cs typeface="Times New Roman"/>
              </a:rPr>
              <a:t>Cloud Link- </a:t>
            </a:r>
            <a:r>
              <a:rPr lang="en-US" sz="2400">
                <a:ea typeface="+mn-lt"/>
                <a:cs typeface="+mn-lt"/>
                <a:hlinkClick r:id="rId3"/>
              </a:rPr>
              <a:t>https://sxb3349.uta.cloud/</a:t>
            </a:r>
            <a:endParaRPr lang="en-US" sz="2400" b="1" u="sng">
              <a:latin typeface="Times New Roma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24C8F83A-3220-888D-0436-32907DBBE265}"/>
              </a:ext>
            </a:extLst>
          </p:cNvPr>
          <p:cNvPicPr>
            <a:picLocks noChangeAspect="1"/>
          </p:cNvPicPr>
          <p:nvPr/>
        </p:nvPicPr>
        <p:blipFill>
          <a:blip r:embed="rId2"/>
          <a:stretch>
            <a:fillRect/>
          </a:stretch>
        </p:blipFill>
        <p:spPr>
          <a:xfrm>
            <a:off x="1199534" y="284681"/>
            <a:ext cx="6258560" cy="2518667"/>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63EB6B01-733C-E9DD-42D4-2E186949DEC3}"/>
              </a:ext>
            </a:extLst>
          </p:cNvPr>
          <p:cNvPicPr>
            <a:picLocks noChangeAspect="1"/>
          </p:cNvPicPr>
          <p:nvPr/>
        </p:nvPicPr>
        <p:blipFill>
          <a:blip r:embed="rId3"/>
          <a:stretch>
            <a:fillRect/>
          </a:stretch>
        </p:blipFill>
        <p:spPr>
          <a:xfrm>
            <a:off x="1199534" y="3056092"/>
            <a:ext cx="6258560" cy="2645475"/>
          </a:xfrm>
          <a:prstGeom prst="rect">
            <a:avLst/>
          </a:prstGeom>
        </p:spPr>
      </p:pic>
    </p:spTree>
    <p:extLst>
      <p:ext uri="{BB962C8B-B14F-4D97-AF65-F5344CB8AC3E}">
        <p14:creationId xmlns:p14="http://schemas.microsoft.com/office/powerpoint/2010/main" val="21285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6107" y="324416"/>
            <a:ext cx="2232383"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ABOUT US</a:t>
            </a:r>
          </a:p>
        </p:txBody>
      </p:sp>
      <p:pic>
        <p:nvPicPr>
          <p:cNvPr id="6" name="Picture 5" descr="A screenshot of a website&#10;&#10;Description automatically generated">
            <a:extLst>
              <a:ext uri="{FF2B5EF4-FFF2-40B4-BE49-F238E27FC236}">
                <a16:creationId xmlns:a16="http://schemas.microsoft.com/office/drawing/2014/main" id="{91E8E0C2-8883-782F-3C9A-D3776140D590}"/>
              </a:ext>
            </a:extLst>
          </p:cNvPr>
          <p:cNvPicPr>
            <a:picLocks noChangeAspect="1"/>
          </p:cNvPicPr>
          <p:nvPr/>
        </p:nvPicPr>
        <p:blipFill>
          <a:blip r:embed="rId2"/>
          <a:stretch>
            <a:fillRect/>
          </a:stretch>
        </p:blipFill>
        <p:spPr>
          <a:xfrm>
            <a:off x="596134" y="798755"/>
            <a:ext cx="7994362" cy="47163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51D6F49-2007-2C09-C4CF-314072F2C0B8}"/>
              </a:ext>
            </a:extLst>
          </p:cNvPr>
          <p:cNvPicPr>
            <a:picLocks noChangeAspect="1"/>
          </p:cNvPicPr>
          <p:nvPr/>
        </p:nvPicPr>
        <p:blipFill>
          <a:blip r:embed="rId2"/>
          <a:stretch>
            <a:fillRect/>
          </a:stretch>
        </p:blipFill>
        <p:spPr>
          <a:xfrm>
            <a:off x="383639" y="767955"/>
            <a:ext cx="8181810" cy="49235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32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flipH="1">
            <a:off x="2615155" y="367908"/>
            <a:ext cx="3477351" cy="461665"/>
          </a:xfrm>
          <a:prstGeom prst="rect">
            <a:avLst/>
          </a:prstGeom>
          <a:noFill/>
        </p:spPr>
        <p:txBody>
          <a:bodyPr wrap="square" lIns="91440" tIns="45720" rIns="91440" bIns="45720" rtlCol="0" anchor="t">
            <a:spAutoFit/>
          </a:bodyPr>
          <a:lstStyle/>
          <a:p>
            <a:r>
              <a:rPr lang="en-US" sz="2400" b="1" dirty="0">
                <a:latin typeface="Times New Roman"/>
                <a:cs typeface="Times New Roman"/>
              </a:rPr>
              <a:t>SEARCH PAGE</a:t>
            </a:r>
            <a:endParaRPr lang="en-US" sz="2400" b="1" dirty="0">
              <a:latin typeface="Times New Roman" panose="02020603050405020304" pitchFamily="18" charset="0"/>
              <a:cs typeface="Times New Roman" panose="02020603050405020304" pitchFamily="18" charset="0"/>
            </a:endParaRPr>
          </a:p>
        </p:txBody>
      </p:sp>
      <p:pic>
        <p:nvPicPr>
          <p:cNvPr id="4" name="Picture 3" descr="A screenshot of a website&#10;&#10;Description automatically generated">
            <a:extLst>
              <a:ext uri="{FF2B5EF4-FFF2-40B4-BE49-F238E27FC236}">
                <a16:creationId xmlns:a16="http://schemas.microsoft.com/office/drawing/2014/main" id="{58B9D11C-E0F7-08C6-3F1B-DD55BA7B2B7C}"/>
              </a:ext>
            </a:extLst>
          </p:cNvPr>
          <p:cNvPicPr>
            <a:picLocks noChangeAspect="1"/>
          </p:cNvPicPr>
          <p:nvPr/>
        </p:nvPicPr>
        <p:blipFill>
          <a:blip r:embed="rId2"/>
          <a:stretch>
            <a:fillRect/>
          </a:stretch>
        </p:blipFill>
        <p:spPr>
          <a:xfrm>
            <a:off x="611305" y="926578"/>
            <a:ext cx="7878150" cy="500479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E795A7D-5522-A78E-776C-13AE6BA765EC}"/>
              </a:ext>
            </a:extLst>
          </p:cNvPr>
          <p:cNvPicPr>
            <a:picLocks noChangeAspect="1"/>
          </p:cNvPicPr>
          <p:nvPr/>
        </p:nvPicPr>
        <p:blipFill>
          <a:blip r:embed="rId2"/>
          <a:stretch>
            <a:fillRect/>
          </a:stretch>
        </p:blipFill>
        <p:spPr>
          <a:xfrm>
            <a:off x="250185" y="547849"/>
            <a:ext cx="8638724" cy="4840052"/>
          </a:xfrm>
          <a:prstGeom prst="rect">
            <a:avLst/>
          </a:prstGeom>
        </p:spPr>
      </p:pic>
    </p:spTree>
    <p:extLst>
      <p:ext uri="{BB962C8B-B14F-4D97-AF65-F5344CB8AC3E}">
        <p14:creationId xmlns:p14="http://schemas.microsoft.com/office/powerpoint/2010/main" val="191719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6707" y="214858"/>
            <a:ext cx="229514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CONTACT US</a:t>
            </a:r>
          </a:p>
        </p:txBody>
      </p:sp>
      <p:pic>
        <p:nvPicPr>
          <p:cNvPr id="5" name="Picture 4" descr="A screenshot of a contact us page&#10;&#10;Description automatically generated">
            <a:extLst>
              <a:ext uri="{FF2B5EF4-FFF2-40B4-BE49-F238E27FC236}">
                <a16:creationId xmlns:a16="http://schemas.microsoft.com/office/drawing/2014/main" id="{F1D51B7B-CBAF-C773-0511-28D3E64D4C0B}"/>
              </a:ext>
            </a:extLst>
          </p:cNvPr>
          <p:cNvPicPr>
            <a:picLocks noChangeAspect="1"/>
          </p:cNvPicPr>
          <p:nvPr/>
        </p:nvPicPr>
        <p:blipFill>
          <a:blip r:embed="rId2"/>
          <a:stretch>
            <a:fillRect/>
          </a:stretch>
        </p:blipFill>
        <p:spPr>
          <a:xfrm>
            <a:off x="585678" y="691979"/>
            <a:ext cx="7859385" cy="533311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14D6C76-03F9-09F0-F710-0563C8CA5EF7}"/>
              </a:ext>
            </a:extLst>
          </p:cNvPr>
          <p:cNvPicPr>
            <a:picLocks noChangeAspect="1"/>
          </p:cNvPicPr>
          <p:nvPr/>
        </p:nvPicPr>
        <p:blipFill>
          <a:blip r:embed="rId2"/>
          <a:srcRect t="11799" b="-295"/>
          <a:stretch/>
        </p:blipFill>
        <p:spPr>
          <a:xfrm>
            <a:off x="623010" y="942516"/>
            <a:ext cx="8368918" cy="3423361"/>
          </a:xfrm>
          <a:prstGeom prst="rect">
            <a:avLst/>
          </a:prstGeom>
        </p:spPr>
      </p:pic>
    </p:spTree>
    <p:extLst>
      <p:ext uri="{BB962C8B-B14F-4D97-AF65-F5344CB8AC3E}">
        <p14:creationId xmlns:p14="http://schemas.microsoft.com/office/powerpoint/2010/main" val="202204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449125" y="243095"/>
            <a:ext cx="8229600" cy="525603"/>
          </a:xfrm>
          <a:prstGeom prst="rect">
            <a:avLst/>
          </a:prstGeom>
        </p:spPr>
        <p:txBody>
          <a:bodyPr lIns="91440" tIns="45720" rIns="91440" bIns="4572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a:ea typeface="+mn-ea"/>
                <a:cs typeface="Times New Roman"/>
              </a:rPr>
              <a:t>SIGNUP PAGE</a:t>
            </a:r>
          </a:p>
        </p:txBody>
      </p:sp>
      <p:sp>
        <p:nvSpPr>
          <p:cNvPr id="5" name="TextBox 4"/>
          <p:cNvSpPr txBox="1"/>
          <p:nvPr/>
        </p:nvSpPr>
        <p:spPr>
          <a:xfrm>
            <a:off x="567243" y="658450"/>
            <a:ext cx="8010144" cy="923330"/>
          </a:xfrm>
          <a:prstGeom prst="rect">
            <a:avLst/>
          </a:prstGeom>
          <a:noFill/>
        </p:spPr>
        <p:txBody>
          <a:bodyPr wrap="square" lIns="91440" tIns="45720" rIns="91440" bIns="45720" anchor="t">
            <a:spAutoFit/>
          </a:bodyPr>
          <a:lstStyle/>
          <a:p>
            <a:pPr marL="285750" indent="-285750" algn="just">
              <a:buFont typeface="Calibri"/>
              <a:buChar char="-"/>
            </a:pPr>
            <a:r>
              <a:rPr lang="en-US" dirty="0">
                <a:latin typeface="Times New Roman"/>
                <a:ea typeface="+mn-lt"/>
                <a:cs typeface="+mn-lt"/>
              </a:rPr>
              <a:t>New users must first register by providing all the required details through the signup form shown below:</a:t>
            </a:r>
            <a:endParaRPr lang="en-US" dirty="0">
              <a:latin typeface="Times New Roman"/>
              <a:cs typeface="Times New Roman"/>
            </a:endParaRPr>
          </a:p>
          <a:p>
            <a:pPr algn="just"/>
            <a:endParaRPr lang="en-US">
              <a:latin typeface="Times New Roman" panose="02020603050405020304" pitchFamily="18" charset="0"/>
              <a:cs typeface="Times New Roman" panose="02020603050405020304" pitchFamily="18" charset="0"/>
            </a:endParaRPr>
          </a:p>
        </p:txBody>
      </p:sp>
      <p:pic>
        <p:nvPicPr>
          <p:cNvPr id="3" name="Picture 2" descr="A screenshot of a login form&#10;&#10;Description automatically generated">
            <a:extLst>
              <a:ext uri="{FF2B5EF4-FFF2-40B4-BE49-F238E27FC236}">
                <a16:creationId xmlns:a16="http://schemas.microsoft.com/office/drawing/2014/main" id="{7D69C73B-2286-098C-2F93-8BB49788270C}"/>
              </a:ext>
            </a:extLst>
          </p:cNvPr>
          <p:cNvPicPr>
            <a:picLocks noChangeAspect="1"/>
          </p:cNvPicPr>
          <p:nvPr/>
        </p:nvPicPr>
        <p:blipFill>
          <a:blip r:embed="rId2"/>
          <a:stretch>
            <a:fillRect/>
          </a:stretch>
        </p:blipFill>
        <p:spPr>
          <a:xfrm>
            <a:off x="565320" y="1389784"/>
            <a:ext cx="8008898" cy="444034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459285" y="350964"/>
            <a:ext cx="8229600" cy="525603"/>
          </a:xfrm>
          <a:prstGeom prst="rect">
            <a:avLst/>
          </a:prstGeom>
        </p:spPr>
        <p:txBody>
          <a:bodyPr lIns="91440" tIns="45720" rIns="91440" bIns="4572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a:ea typeface="+mn-ea"/>
                <a:cs typeface="Times New Roman"/>
              </a:rPr>
              <a:t>CONFIRMATION PAGE</a:t>
            </a:r>
          </a:p>
        </p:txBody>
      </p:sp>
      <p:sp>
        <p:nvSpPr>
          <p:cNvPr id="5" name="TextBox 4"/>
          <p:cNvSpPr txBox="1"/>
          <p:nvPr/>
        </p:nvSpPr>
        <p:spPr>
          <a:xfrm>
            <a:off x="598082" y="793033"/>
            <a:ext cx="7945001" cy="923330"/>
          </a:xfrm>
          <a:prstGeom prst="rect">
            <a:avLst/>
          </a:prstGeom>
          <a:noFill/>
        </p:spPr>
        <p:txBody>
          <a:bodyPr wrap="square" lIns="91440" tIns="45720" rIns="91440" bIns="45720" anchor="t">
            <a:spAutoFit/>
          </a:bodyPr>
          <a:lstStyle/>
          <a:p>
            <a:pPr marL="285750" indent="-285750" algn="just">
              <a:buFont typeface="Calibri"/>
              <a:buChar char="-"/>
            </a:pPr>
            <a:r>
              <a:rPr lang="en-US" dirty="0">
                <a:latin typeface="Times New Roman"/>
                <a:ea typeface="+mn-lt"/>
                <a:cs typeface="+mn-lt"/>
              </a:rPr>
              <a:t>Once users sign up, a confirmation link is sent to the provided email address to verify their identity, it is known as Email Verification Process.</a:t>
            </a:r>
            <a:endParaRPr lang="en-US" dirty="0">
              <a:latin typeface="Times New Roman"/>
              <a:cs typeface="Arial"/>
            </a:endParaRPr>
          </a:p>
          <a:p>
            <a:pPr algn="just"/>
            <a:endParaRPr lang="en-US">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CD899829-4245-17C5-386D-A856E84D5D0B}"/>
              </a:ext>
            </a:extLst>
          </p:cNvPr>
          <p:cNvPicPr>
            <a:picLocks noChangeAspect="1"/>
          </p:cNvPicPr>
          <p:nvPr/>
        </p:nvPicPr>
        <p:blipFill>
          <a:blip r:embed="rId2"/>
          <a:stretch>
            <a:fillRect/>
          </a:stretch>
        </p:blipFill>
        <p:spPr>
          <a:xfrm>
            <a:off x="598308" y="1544808"/>
            <a:ext cx="7943418" cy="4209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367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459285" y="334751"/>
            <a:ext cx="8229600" cy="525603"/>
          </a:xfrm>
          <a:prstGeom prst="rect">
            <a:avLst/>
          </a:prstGeom>
        </p:spPr>
        <p:txBody>
          <a:bodyPr lIns="91440" tIns="45720" rIns="91440" bIns="4572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a:ea typeface="+mn-ea"/>
                <a:cs typeface="Times New Roman"/>
              </a:rPr>
              <a:t>SIGNIN PAGE</a:t>
            </a:r>
          </a:p>
        </p:txBody>
      </p:sp>
      <p:sp>
        <p:nvSpPr>
          <p:cNvPr id="5" name="TextBox 4"/>
          <p:cNvSpPr txBox="1"/>
          <p:nvPr/>
        </p:nvSpPr>
        <p:spPr>
          <a:xfrm>
            <a:off x="628211" y="865416"/>
            <a:ext cx="7945001" cy="646331"/>
          </a:xfrm>
          <a:prstGeom prst="rect">
            <a:avLst/>
          </a:prstGeom>
          <a:noFill/>
        </p:spPr>
        <p:txBody>
          <a:bodyPr wrap="square" lIns="91440" tIns="45720" rIns="91440" bIns="45720" anchor="t">
            <a:spAutoFit/>
          </a:bodyPr>
          <a:lstStyle/>
          <a:p>
            <a:pPr marL="285750" indent="-285750" algn="just">
              <a:buFont typeface="Calibri"/>
              <a:buChar char="-"/>
            </a:pPr>
            <a:r>
              <a:rPr lang="en-US" dirty="0">
                <a:latin typeface="Times New Roman"/>
                <a:ea typeface="+mn-lt"/>
                <a:cs typeface="+mn-lt"/>
              </a:rPr>
              <a:t>After verifying their identity by clicking the confirmation link, the user is redirected to the login page.</a:t>
            </a:r>
            <a:endParaRPr lang="en-US" dirty="0">
              <a:latin typeface="Times New Roman"/>
              <a:cs typeface="Times New Roman"/>
            </a:endParaRPr>
          </a:p>
        </p:txBody>
      </p:sp>
      <p:pic>
        <p:nvPicPr>
          <p:cNvPr id="3" name="Picture 2" descr="A screenshot of a login form&#10;&#10;Description automatically generated">
            <a:extLst>
              <a:ext uri="{FF2B5EF4-FFF2-40B4-BE49-F238E27FC236}">
                <a16:creationId xmlns:a16="http://schemas.microsoft.com/office/drawing/2014/main" id="{04C94077-4AA9-947D-0BA1-CE55278C3726}"/>
              </a:ext>
            </a:extLst>
          </p:cNvPr>
          <p:cNvPicPr>
            <a:picLocks noChangeAspect="1"/>
          </p:cNvPicPr>
          <p:nvPr/>
        </p:nvPicPr>
        <p:blipFill>
          <a:blip r:embed="rId2"/>
          <a:stretch>
            <a:fillRect/>
          </a:stretch>
        </p:blipFill>
        <p:spPr>
          <a:xfrm>
            <a:off x="625662" y="1588518"/>
            <a:ext cx="7951310" cy="40427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969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92405" y="253365"/>
            <a:ext cx="8644255" cy="774700"/>
          </a:xfrm>
          <a:prstGeom prst="rect">
            <a:avLst/>
          </a:prstGeom>
          <a:noFill/>
        </p:spPr>
        <p:txBody>
          <a:bodyPr wrap="square" lIns="91440" tIns="45720" rIns="91440" bIns="45720" rtlCol="0" anchor="t">
            <a:noAutofit/>
          </a:bodyPr>
          <a:lstStyle/>
          <a:p>
            <a:pPr algn="ctr"/>
            <a:r>
              <a:rPr lang="en-US" sz="2400" b="1" dirty="0">
                <a:latin typeface="Times New Roman"/>
                <a:cs typeface="Times New Roman"/>
              </a:rPr>
              <a:t>Project Name- </a:t>
            </a:r>
            <a:r>
              <a:rPr lang="en-US" sz="2400" b="1" u="sng" dirty="0">
                <a:latin typeface="Times New Roman"/>
                <a:cs typeface="Times New Roman"/>
              </a:rPr>
              <a:t>Digital Thesis Repository</a:t>
            </a:r>
            <a:endParaRPr lang="en-US"/>
          </a:p>
        </p:txBody>
      </p:sp>
      <p:sp>
        <p:nvSpPr>
          <p:cNvPr id="3" name="TextBox 2"/>
          <p:cNvSpPr txBox="1"/>
          <p:nvPr/>
        </p:nvSpPr>
        <p:spPr>
          <a:xfrm>
            <a:off x="192405" y="1010920"/>
            <a:ext cx="8639810" cy="4102735"/>
          </a:xfrm>
          <a:prstGeom prst="rect">
            <a:avLst/>
          </a:prstGeom>
          <a:noFill/>
        </p:spPr>
        <p:txBody>
          <a:bodyPr wrap="square" lIns="91440" tIns="45720" rIns="91440" bIns="45720" anchor="t">
            <a:noAutofit/>
          </a:bodyPr>
          <a:lstStyle/>
          <a:p>
            <a:pPr algn="just"/>
            <a:r>
              <a:rPr lang="en-US" altLang="en-US" i="0" u="none" strike="noStrike">
                <a:effectLst/>
                <a:latin typeface="Times New Roman"/>
                <a:cs typeface="Times New Roman"/>
              </a:rPr>
              <a:t>- The Digital Thesis Repository is a centralized platform designed to store and showcase academic </a:t>
            </a:r>
            <a:r>
              <a:rPr lang="en-US" altLang="en-US">
                <a:latin typeface="Times New Roman"/>
                <a:cs typeface="Times New Roman"/>
              </a:rPr>
              <a:t>thesis</a:t>
            </a:r>
            <a:r>
              <a:rPr lang="en-US" altLang="en-US" i="0" u="none" strike="noStrike">
                <a:effectLst/>
                <a:latin typeface="Times New Roman"/>
                <a:cs typeface="Times New Roman"/>
              </a:rPr>
              <a:t> and </a:t>
            </a:r>
            <a:r>
              <a:rPr lang="en-US" altLang="en-US">
                <a:latin typeface="Times New Roman"/>
                <a:cs typeface="Times New Roman"/>
              </a:rPr>
              <a:t>dissertations.</a:t>
            </a:r>
            <a:endParaRPr lang="en-US" altLang="en-US" i="0" u="none" strike="noStrike">
              <a:effectLst/>
              <a:latin typeface="Times New Roman"/>
              <a:cs typeface="Times New Roman"/>
            </a:endParaRPr>
          </a:p>
          <a:p>
            <a:pPr algn="just"/>
            <a:endParaRPr lang="en-US" altLang="en-US" i="0" u="none" strike="noStrike">
              <a:effectLst/>
              <a:latin typeface="Times New Roman" panose="02020603050405020304" pitchFamily="18" charset="0"/>
              <a:cs typeface="Times New Roman" panose="02020603050405020304" pitchFamily="18" charset="0"/>
            </a:endParaRPr>
          </a:p>
          <a:p>
            <a:pPr algn="just"/>
            <a:r>
              <a:rPr lang="en-US" altLang="en-US" i="0" u="none" strike="noStrike">
                <a:effectLst/>
                <a:latin typeface="Times New Roman"/>
                <a:cs typeface="Times New Roman"/>
              </a:rPr>
              <a:t>- It features a user-friendly interface that allows users to search scholarly content using filters such as topic, author, year, and keywords. </a:t>
            </a:r>
          </a:p>
          <a:p>
            <a:pPr algn="just"/>
            <a:endParaRPr lang="en-US" altLang="en-US" i="0" u="none" strike="noStrike">
              <a:effectLst/>
              <a:latin typeface="Times New Roman" panose="02020603050405020304" pitchFamily="18" charset="0"/>
              <a:cs typeface="Times New Roman" panose="02020603050405020304" pitchFamily="18" charset="0"/>
            </a:endParaRPr>
          </a:p>
          <a:p>
            <a:pPr algn="just"/>
            <a:r>
              <a:rPr lang="en-US" altLang="en-US" i="0" u="none" strike="noStrike">
                <a:effectLst/>
                <a:latin typeface="Times New Roman"/>
                <a:cs typeface="Times New Roman"/>
              </a:rPr>
              <a:t>- The platform fosters academic collaboration by enabling peer review and community feedback, ensuring submission consistency through clear guidelines. </a:t>
            </a:r>
          </a:p>
          <a:p>
            <a:pPr algn="just"/>
            <a:endParaRPr lang="en-US" altLang="en-US" i="0" u="none" strike="noStrike">
              <a:effectLst/>
              <a:latin typeface="Times New Roman" panose="02020603050405020304" pitchFamily="18" charset="0"/>
              <a:cs typeface="Times New Roman" panose="02020603050405020304" pitchFamily="18" charset="0"/>
            </a:endParaRPr>
          </a:p>
          <a:p>
            <a:pPr algn="just"/>
            <a:r>
              <a:rPr lang="en-US" altLang="en-US" i="0" u="none" strike="noStrike">
                <a:effectLst/>
                <a:latin typeface="Times New Roman"/>
                <a:cs typeface="Times New Roman"/>
              </a:rPr>
              <a:t>- Additionally, it provides statistical insights, including thesis views and download metrics, to help understand content popularity and user engagement. This repository serves as a valuable resource for students, researchers, and educators, promoting knowledge sharing and academic excellence.</a:t>
            </a:r>
          </a:p>
          <a:p>
            <a:pPr algn="just"/>
            <a:endParaRPr lang="en-US" altLang="en-US" i="0" u="none" strike="noStrike">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256984" y="304550"/>
            <a:ext cx="8229600" cy="525603"/>
          </a:xfrm>
          <a:prstGeom prst="rect">
            <a:avLst/>
          </a:prstGeom>
        </p:spPr>
        <p:txBody>
          <a:bodyPr lIns="91440" tIns="45720" rIns="91440" bIns="4572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a:ea typeface="+mn-ea"/>
                <a:cs typeface="Times New Roman"/>
              </a:rPr>
              <a:t>ROLES BASED ACCESS CONTROL (RBAC)</a:t>
            </a:r>
          </a:p>
        </p:txBody>
      </p:sp>
      <p:sp>
        <p:nvSpPr>
          <p:cNvPr id="5" name="TextBox 4"/>
          <p:cNvSpPr txBox="1"/>
          <p:nvPr/>
        </p:nvSpPr>
        <p:spPr>
          <a:xfrm>
            <a:off x="446357" y="827683"/>
            <a:ext cx="8242530" cy="5078313"/>
          </a:xfrm>
          <a:prstGeom prst="rect">
            <a:avLst/>
          </a:prstGeom>
          <a:noFill/>
        </p:spPr>
        <p:txBody>
          <a:bodyPr wrap="square" lIns="91440" tIns="45720" rIns="91440" bIns="45720" anchor="t">
            <a:spAutoFit/>
          </a:bodyPr>
          <a:lstStyle/>
          <a:p>
            <a:pPr algn="just"/>
            <a:r>
              <a:rPr lang="en-US" dirty="0">
                <a:latin typeface="Times New Roman"/>
                <a:ea typeface="+mn-lt"/>
                <a:cs typeface="+mn-lt"/>
              </a:rPr>
              <a:t>Upon successful sign-in, the user is directed to the dashboard.</a:t>
            </a:r>
            <a:endParaRPr lang="en-US" dirty="0">
              <a:latin typeface="Times New Roman"/>
              <a:cs typeface="Arial"/>
            </a:endParaRPr>
          </a:p>
          <a:p>
            <a:pPr algn="just"/>
            <a:endParaRPr lang="en-US" dirty="0">
              <a:latin typeface="Times New Roman"/>
              <a:ea typeface="+mn-lt"/>
              <a:cs typeface="+mn-lt"/>
            </a:endParaRPr>
          </a:p>
          <a:p>
            <a:pPr algn="just"/>
            <a:r>
              <a:rPr lang="en-US" dirty="0">
                <a:latin typeface="Times New Roman"/>
                <a:ea typeface="+mn-lt"/>
                <a:cs typeface="+mn-lt"/>
              </a:rPr>
              <a:t>There are 3 roles for this application:</a:t>
            </a:r>
          </a:p>
          <a:p>
            <a:pPr marL="342900" indent="-342900" algn="just">
              <a:buAutoNum type="arabicPeriod"/>
            </a:pPr>
            <a:r>
              <a:rPr lang="en-US" b="1" u="sng" dirty="0">
                <a:latin typeface="Times New Roman"/>
                <a:ea typeface="+mn-lt"/>
                <a:cs typeface="+mn-lt"/>
              </a:rPr>
              <a:t>Admin Role:</a:t>
            </a:r>
            <a:r>
              <a:rPr lang="en-US" dirty="0">
                <a:latin typeface="Times New Roman"/>
                <a:ea typeface="+mn-lt"/>
                <a:cs typeface="+mn-lt"/>
              </a:rPr>
              <a:t> Granted to administrators with the highest level of access</a:t>
            </a:r>
          </a:p>
          <a:p>
            <a:pPr algn="just"/>
            <a:r>
              <a:rPr lang="en-US" dirty="0">
                <a:latin typeface="Times New Roman"/>
                <a:ea typeface="+mn-lt"/>
                <a:cs typeface="+mn-lt"/>
              </a:rPr>
              <a:t>and control over the application. </a:t>
            </a:r>
            <a:endParaRPr lang="en-US" dirty="0">
              <a:latin typeface="Times New Roman"/>
              <a:cs typeface="Arial"/>
            </a:endParaRPr>
          </a:p>
          <a:p>
            <a:pPr algn="just"/>
            <a:r>
              <a:rPr lang="en-US" b="1" dirty="0">
                <a:latin typeface="Times New Roman"/>
                <a:ea typeface="+mn-lt"/>
                <a:cs typeface="+mn-lt"/>
              </a:rPr>
              <a:t>Accessible features</a:t>
            </a:r>
            <a:r>
              <a:rPr lang="en-US" dirty="0">
                <a:latin typeface="Times New Roman"/>
                <a:ea typeface="+mn-lt"/>
                <a:cs typeface="+mn-lt"/>
              </a:rPr>
              <a:t>: Dashboard, All Thesis, Manage Guidelines, Manage Reviews, Manage Users, Manage Thesis, Profile, Chat, Latest Thesis.</a:t>
            </a:r>
            <a:endParaRPr lang="en-US" dirty="0">
              <a:latin typeface="Times New Roman"/>
              <a:cs typeface="Arial"/>
            </a:endParaRPr>
          </a:p>
          <a:p>
            <a:pPr algn="just"/>
            <a:endParaRPr lang="en-US">
              <a:latin typeface="Times New Roman"/>
              <a:ea typeface="+mn-lt"/>
              <a:cs typeface="+mn-lt"/>
            </a:endParaRPr>
          </a:p>
          <a:p>
            <a:pPr algn="just"/>
            <a:r>
              <a:rPr lang="en-US" b="1" dirty="0">
                <a:latin typeface="Times New Roman"/>
                <a:ea typeface="+mn-lt"/>
                <a:cs typeface="+mn-lt"/>
              </a:rPr>
              <a:t>2. </a:t>
            </a:r>
            <a:r>
              <a:rPr lang="en-US" b="1" u="sng" dirty="0">
                <a:latin typeface="Times New Roman"/>
                <a:ea typeface="+mn-lt"/>
                <a:cs typeface="+mn-lt"/>
              </a:rPr>
              <a:t>Scholar Role:</a:t>
            </a:r>
            <a:r>
              <a:rPr lang="en-US" dirty="0">
                <a:latin typeface="Times New Roman"/>
                <a:ea typeface="+mn-lt"/>
                <a:cs typeface="+mn-lt"/>
              </a:rPr>
              <a:t> Designed for scholars who require access to advanced features for managing and submitting theses. </a:t>
            </a:r>
          </a:p>
          <a:p>
            <a:pPr algn="just"/>
            <a:r>
              <a:rPr lang="en-US" b="1" dirty="0">
                <a:latin typeface="Times New Roman"/>
                <a:ea typeface="+mn-lt"/>
                <a:cs typeface="+mn-lt"/>
              </a:rPr>
              <a:t>Accessible features</a:t>
            </a:r>
            <a:r>
              <a:rPr lang="en-US" dirty="0">
                <a:latin typeface="Times New Roman"/>
                <a:ea typeface="+mn-lt"/>
                <a:cs typeface="+mn-lt"/>
              </a:rPr>
              <a:t>: Dashboard, All Thesis, Manage Guidelines,</a:t>
            </a:r>
          </a:p>
          <a:p>
            <a:pPr algn="just"/>
            <a:r>
              <a:rPr lang="en-US" dirty="0">
                <a:latin typeface="Times New Roman"/>
                <a:ea typeface="+mn-lt"/>
                <a:cs typeface="+mn-lt"/>
              </a:rPr>
              <a:t>Manage Reviews, Manage Thesis, Submit Thesis, Profile, Chat, Latest Thesis.</a:t>
            </a:r>
            <a:endParaRPr lang="en-US" dirty="0">
              <a:latin typeface="Times New Roman"/>
              <a:cs typeface="Arial"/>
            </a:endParaRPr>
          </a:p>
          <a:p>
            <a:pPr algn="just"/>
            <a:endParaRPr lang="en-US">
              <a:latin typeface="Times New Roman"/>
              <a:ea typeface="+mn-lt"/>
              <a:cs typeface="+mn-lt"/>
            </a:endParaRPr>
          </a:p>
          <a:p>
            <a:pPr algn="just"/>
            <a:r>
              <a:rPr lang="en-US" b="1" dirty="0">
                <a:latin typeface="Times New Roman"/>
                <a:ea typeface="+mn-lt"/>
                <a:cs typeface="+mn-lt"/>
              </a:rPr>
              <a:t>3. </a:t>
            </a:r>
            <a:r>
              <a:rPr lang="en-US" b="1" u="sng" dirty="0">
                <a:latin typeface="Times New Roman"/>
                <a:ea typeface="+mn-lt"/>
                <a:cs typeface="+mn-lt"/>
              </a:rPr>
              <a:t>User Role</a:t>
            </a:r>
            <a:r>
              <a:rPr lang="en-US" u="sng" dirty="0">
                <a:latin typeface="Times New Roman"/>
                <a:ea typeface="+mn-lt"/>
                <a:cs typeface="+mn-lt"/>
              </a:rPr>
              <a:t>:</a:t>
            </a:r>
            <a:r>
              <a:rPr lang="en-US" dirty="0">
                <a:latin typeface="Times New Roman"/>
                <a:ea typeface="+mn-lt"/>
                <a:cs typeface="+mn-lt"/>
              </a:rPr>
              <a:t> Designed for general users with basic access permissions to browse and submit content. </a:t>
            </a:r>
          </a:p>
          <a:p>
            <a:pPr algn="just"/>
            <a:r>
              <a:rPr lang="en-US" b="1" dirty="0">
                <a:latin typeface="Times New Roman"/>
                <a:ea typeface="+mn-lt"/>
                <a:cs typeface="+mn-lt"/>
              </a:rPr>
              <a:t>Accessible features</a:t>
            </a:r>
            <a:r>
              <a:rPr lang="en-US" dirty="0">
                <a:latin typeface="Times New Roman"/>
                <a:ea typeface="+mn-lt"/>
                <a:cs typeface="+mn-lt"/>
              </a:rPr>
              <a:t>: Dashboard, All Thesis, Submit Thesis, My Thesis, Profile, Chat, Latest Thesis.</a:t>
            </a:r>
            <a:endParaRPr lang="en-US" dirty="0">
              <a:latin typeface="Times New Roman"/>
              <a:cs typeface="Arial"/>
            </a:endParaRPr>
          </a:p>
          <a:p>
            <a:pPr algn="just"/>
            <a:endParaRPr lang="en-US">
              <a:latin typeface="Times New Roman"/>
              <a:cs typeface="Arial"/>
            </a:endParaRPr>
          </a:p>
        </p:txBody>
      </p:sp>
    </p:spTree>
    <p:extLst>
      <p:ext uri="{BB962C8B-B14F-4D97-AF65-F5344CB8AC3E}">
        <p14:creationId xmlns:p14="http://schemas.microsoft.com/office/powerpoint/2010/main" val="1362339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BE76DF9-180E-C20C-F4EF-BBB220932FC0}"/>
              </a:ext>
            </a:extLst>
          </p:cNvPr>
          <p:cNvPicPr>
            <a:picLocks noChangeAspect="1"/>
          </p:cNvPicPr>
          <p:nvPr/>
        </p:nvPicPr>
        <p:blipFill>
          <a:blip r:embed="rId2"/>
          <a:stretch>
            <a:fillRect/>
          </a:stretch>
        </p:blipFill>
        <p:spPr>
          <a:xfrm>
            <a:off x="552935" y="881718"/>
            <a:ext cx="8050730" cy="4948618"/>
          </a:xfrm>
          <a:prstGeom prst="rect">
            <a:avLst/>
          </a:prstGeom>
        </p:spPr>
      </p:pic>
      <p:sp>
        <p:nvSpPr>
          <p:cNvPr id="3" name="TextBox 1">
            <a:extLst>
              <a:ext uri="{FF2B5EF4-FFF2-40B4-BE49-F238E27FC236}">
                <a16:creationId xmlns:a16="http://schemas.microsoft.com/office/drawing/2014/main" id="{6044C79F-B380-A7BF-FEFE-F90A7B0B9BA0}"/>
              </a:ext>
            </a:extLst>
          </p:cNvPr>
          <p:cNvSpPr txBox="1"/>
          <p:nvPr/>
        </p:nvSpPr>
        <p:spPr>
          <a:xfrm>
            <a:off x="2795867" y="315465"/>
            <a:ext cx="3551558" cy="46166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Times New Roman" panose="02020603050405020304"/>
                <a:cs typeface="Arial" panose="020B0604020202020204"/>
              </a:rPr>
              <a:t>ADMIN HOMEPAGE</a:t>
            </a:r>
            <a:endParaRPr lang="en-US" b="1">
              <a:cs typeface="Arial" panose="020B0604020202020204"/>
            </a:endParaRPr>
          </a:p>
        </p:txBody>
      </p:sp>
    </p:spTree>
    <p:extLst>
      <p:ext uri="{BB962C8B-B14F-4D97-AF65-F5344CB8AC3E}">
        <p14:creationId xmlns:p14="http://schemas.microsoft.com/office/powerpoint/2010/main" val="212796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8B20B-C358-35E4-47DC-862B10E7440E}"/>
              </a:ext>
            </a:extLst>
          </p:cNvPr>
          <p:cNvPicPr>
            <a:picLocks noChangeAspect="1"/>
          </p:cNvPicPr>
          <p:nvPr/>
        </p:nvPicPr>
        <p:blipFill>
          <a:blip r:embed="rId2"/>
          <a:stretch>
            <a:fillRect/>
          </a:stretch>
        </p:blipFill>
        <p:spPr>
          <a:xfrm>
            <a:off x="497840" y="977751"/>
            <a:ext cx="8270240" cy="4821219"/>
          </a:xfrm>
          <a:prstGeom prst="rect">
            <a:avLst/>
          </a:prstGeom>
        </p:spPr>
      </p:pic>
      <p:sp>
        <p:nvSpPr>
          <p:cNvPr id="4" name="TextBox 3">
            <a:extLst>
              <a:ext uri="{FF2B5EF4-FFF2-40B4-BE49-F238E27FC236}">
                <a16:creationId xmlns:a16="http://schemas.microsoft.com/office/drawing/2014/main" id="{0F604F73-5EA4-1CA6-D8FB-9B62508010A7}"/>
              </a:ext>
            </a:extLst>
          </p:cNvPr>
          <p:cNvSpPr txBox="1"/>
          <p:nvPr/>
        </p:nvSpPr>
        <p:spPr>
          <a:xfrm>
            <a:off x="2582507" y="396745"/>
            <a:ext cx="3812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SCHOLAR HOMEPAGE</a:t>
            </a:r>
            <a:endParaRPr lang="en-US" b="1">
              <a:cs typeface="Arial" panose="020B0604020202020204"/>
            </a:endParaRPr>
          </a:p>
        </p:txBody>
      </p:sp>
    </p:spTree>
    <p:extLst>
      <p:ext uri="{BB962C8B-B14F-4D97-AF65-F5344CB8AC3E}">
        <p14:creationId xmlns:p14="http://schemas.microsoft.com/office/powerpoint/2010/main" val="2073890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44A929-C2BA-46EC-5407-87E0E0BBD7B9}"/>
              </a:ext>
            </a:extLst>
          </p:cNvPr>
          <p:cNvPicPr>
            <a:picLocks noChangeAspect="1"/>
          </p:cNvPicPr>
          <p:nvPr/>
        </p:nvPicPr>
        <p:blipFill>
          <a:blip r:embed="rId2"/>
          <a:stretch>
            <a:fillRect/>
          </a:stretch>
        </p:blipFill>
        <p:spPr>
          <a:xfrm>
            <a:off x="447040" y="963308"/>
            <a:ext cx="7924800" cy="4606264"/>
          </a:xfrm>
          <a:prstGeom prst="rect">
            <a:avLst/>
          </a:prstGeom>
        </p:spPr>
      </p:pic>
      <p:sp>
        <p:nvSpPr>
          <p:cNvPr id="3" name="TextBox 1">
            <a:extLst>
              <a:ext uri="{FF2B5EF4-FFF2-40B4-BE49-F238E27FC236}">
                <a16:creationId xmlns:a16="http://schemas.microsoft.com/office/drawing/2014/main" id="{0B6693C4-24DC-F845-7564-FDFECE82B1DD}"/>
              </a:ext>
            </a:extLst>
          </p:cNvPr>
          <p:cNvSpPr txBox="1"/>
          <p:nvPr/>
        </p:nvSpPr>
        <p:spPr>
          <a:xfrm>
            <a:off x="2633307" y="376425"/>
            <a:ext cx="3551558" cy="46166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Times New Roman" panose="02020603050405020304"/>
                <a:cs typeface="Arial" panose="020B0604020202020204"/>
              </a:rPr>
              <a:t>USER HOMEPAGE</a:t>
            </a:r>
            <a:endParaRPr lang="en-US" b="1">
              <a:cs typeface="Arial" panose="020B0604020202020204"/>
            </a:endParaRPr>
          </a:p>
        </p:txBody>
      </p:sp>
    </p:spTree>
    <p:extLst>
      <p:ext uri="{BB962C8B-B14F-4D97-AF65-F5344CB8AC3E}">
        <p14:creationId xmlns:p14="http://schemas.microsoft.com/office/powerpoint/2010/main" val="1693175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F349799-E4DA-923C-F906-FA9D8E3CEAF8}"/>
              </a:ext>
            </a:extLst>
          </p:cNvPr>
          <p:cNvPicPr>
            <a:picLocks noChangeAspect="1"/>
          </p:cNvPicPr>
          <p:nvPr/>
        </p:nvPicPr>
        <p:blipFill>
          <a:blip r:embed="rId2"/>
          <a:stretch>
            <a:fillRect/>
          </a:stretch>
        </p:blipFill>
        <p:spPr>
          <a:xfrm>
            <a:off x="467360" y="717946"/>
            <a:ext cx="7833360" cy="4700747"/>
          </a:xfrm>
          <a:prstGeom prst="rect">
            <a:avLst/>
          </a:prstGeom>
        </p:spPr>
      </p:pic>
      <p:sp>
        <p:nvSpPr>
          <p:cNvPr id="4" name="TextBox 3">
            <a:extLst>
              <a:ext uri="{FF2B5EF4-FFF2-40B4-BE49-F238E27FC236}">
                <a16:creationId xmlns:a16="http://schemas.microsoft.com/office/drawing/2014/main" id="{F5A88CD6-0C43-D87A-0CDA-D8F676BC16A5}"/>
              </a:ext>
            </a:extLst>
          </p:cNvPr>
          <p:cNvSpPr txBox="1"/>
          <p:nvPr/>
        </p:nvSpPr>
        <p:spPr>
          <a:xfrm>
            <a:off x="3589685" y="245284"/>
            <a:ext cx="23519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Submit Thesis</a:t>
            </a:r>
          </a:p>
        </p:txBody>
      </p:sp>
    </p:spTree>
    <p:extLst>
      <p:ext uri="{BB962C8B-B14F-4D97-AF65-F5344CB8AC3E}">
        <p14:creationId xmlns:p14="http://schemas.microsoft.com/office/powerpoint/2010/main" val="1565269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6728" y="172327"/>
            <a:ext cx="26566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ALL THESIS</a:t>
            </a:r>
          </a:p>
        </p:txBody>
      </p:sp>
      <p:sp>
        <p:nvSpPr>
          <p:cNvPr id="5" name="TextBox 3">
            <a:extLst>
              <a:ext uri="{FF2B5EF4-FFF2-40B4-BE49-F238E27FC236}">
                <a16:creationId xmlns:a16="http://schemas.microsoft.com/office/drawing/2014/main" id="{BA0C1649-0B11-6248-B744-95DE3FD324ED}"/>
              </a:ext>
            </a:extLst>
          </p:cNvPr>
          <p:cNvSpPr txBox="1"/>
          <p:nvPr/>
        </p:nvSpPr>
        <p:spPr>
          <a:xfrm>
            <a:off x="159784" y="637461"/>
            <a:ext cx="8683322" cy="175432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dirty="0">
                <a:ea typeface="+mn-lt"/>
                <a:cs typeface="+mn-lt"/>
              </a:rPr>
              <a:t>This tab displays all the thesis available within the application and includes advanced search features that allow users to find thesis based on various criteria such as title, author, keywords, status, or upload date. It also provides options to preview and download the thesis.</a:t>
            </a:r>
            <a:endParaRPr lang="en-US" dirty="0"/>
          </a:p>
          <a:p>
            <a:pPr marL="285750" indent="-285750" algn="just">
              <a:buFont typeface="Calibri"/>
              <a:buChar char="-"/>
            </a:pPr>
            <a:r>
              <a:rPr lang="en-US" dirty="0">
                <a:cs typeface="Arial"/>
              </a:rPr>
              <a:t>All role-based user can also give comments for the thesis.</a:t>
            </a:r>
            <a:endParaRPr lang="en-US" dirty="0"/>
          </a:p>
          <a:p>
            <a:pPr algn="just"/>
            <a:endParaRPr lang="en-US">
              <a:latin typeface="Arial"/>
              <a:cs typeface="Arial"/>
            </a:endParaRPr>
          </a:p>
        </p:txBody>
      </p:sp>
      <p:pic>
        <p:nvPicPr>
          <p:cNvPr id="6" name="Picture 5" descr="A screenshot of a computer&#10;&#10;Description automatically generated">
            <a:extLst>
              <a:ext uri="{FF2B5EF4-FFF2-40B4-BE49-F238E27FC236}">
                <a16:creationId xmlns:a16="http://schemas.microsoft.com/office/drawing/2014/main" id="{F5EDFAA6-4AA5-2758-739A-09822241961D}"/>
              </a:ext>
            </a:extLst>
          </p:cNvPr>
          <p:cNvPicPr>
            <a:picLocks noChangeAspect="1"/>
          </p:cNvPicPr>
          <p:nvPr/>
        </p:nvPicPr>
        <p:blipFill>
          <a:blip r:embed="rId2"/>
          <a:stretch>
            <a:fillRect/>
          </a:stretch>
        </p:blipFill>
        <p:spPr>
          <a:xfrm>
            <a:off x="165320" y="2137737"/>
            <a:ext cx="8674707" cy="393055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001" y="257129"/>
            <a:ext cx="3854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MANAGE GUIDELINES</a:t>
            </a:r>
          </a:p>
        </p:txBody>
      </p:sp>
      <p:sp>
        <p:nvSpPr>
          <p:cNvPr id="5" name="TextBox 3">
            <a:extLst>
              <a:ext uri="{FF2B5EF4-FFF2-40B4-BE49-F238E27FC236}">
                <a16:creationId xmlns:a16="http://schemas.microsoft.com/office/drawing/2014/main" id="{BA0C1649-0B11-6248-B744-95DE3FD324ED}"/>
              </a:ext>
            </a:extLst>
          </p:cNvPr>
          <p:cNvSpPr txBox="1"/>
          <p:nvPr/>
        </p:nvSpPr>
        <p:spPr>
          <a:xfrm>
            <a:off x="232633" y="725550"/>
            <a:ext cx="8683322" cy="147732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a:latin typeface="Times New Roman"/>
                <a:ea typeface="+mn-lt"/>
                <a:cs typeface="+mn-lt"/>
              </a:rPr>
              <a:t>This tab displays the existing guidelines and provides functionality to add new ones. Admin can also edit or delete existing guidelines as needed. These guidelines will be presented to users during the thesis submission process.</a:t>
            </a:r>
          </a:p>
          <a:p>
            <a:pPr algn="just"/>
            <a:endParaRPr lang="en-US">
              <a:latin typeface="Times New Roman"/>
              <a:cs typeface="Arial"/>
            </a:endParaRPr>
          </a:p>
          <a:p>
            <a:pPr algn="just"/>
            <a:endParaRPr lang="en-US">
              <a:latin typeface="Times New Roman"/>
              <a:cs typeface="Arial"/>
            </a:endParaRPr>
          </a:p>
        </p:txBody>
      </p:sp>
      <p:pic>
        <p:nvPicPr>
          <p:cNvPr id="3" name="Picture 2" descr="A screenshot of a computer&#10;&#10;Description automatically generated">
            <a:extLst>
              <a:ext uri="{FF2B5EF4-FFF2-40B4-BE49-F238E27FC236}">
                <a16:creationId xmlns:a16="http://schemas.microsoft.com/office/drawing/2014/main" id="{92C5C752-EEEA-3E90-792D-27FEF867AB5F}"/>
              </a:ext>
            </a:extLst>
          </p:cNvPr>
          <p:cNvPicPr>
            <a:picLocks noChangeAspect="1"/>
          </p:cNvPicPr>
          <p:nvPr/>
        </p:nvPicPr>
        <p:blipFill>
          <a:blip r:embed="rId2"/>
          <a:stretch>
            <a:fillRect/>
          </a:stretch>
        </p:blipFill>
        <p:spPr>
          <a:xfrm>
            <a:off x="229464" y="1717246"/>
            <a:ext cx="8591200" cy="44042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559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7958" y="257129"/>
            <a:ext cx="3854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MANAGE PEER REVIEW</a:t>
            </a:r>
          </a:p>
        </p:txBody>
      </p:sp>
      <p:sp>
        <p:nvSpPr>
          <p:cNvPr id="5" name="TextBox 3">
            <a:extLst>
              <a:ext uri="{FF2B5EF4-FFF2-40B4-BE49-F238E27FC236}">
                <a16:creationId xmlns:a16="http://schemas.microsoft.com/office/drawing/2014/main" id="{BA0C1649-0B11-6248-B744-95DE3FD324ED}"/>
              </a:ext>
            </a:extLst>
          </p:cNvPr>
          <p:cNvSpPr txBox="1"/>
          <p:nvPr/>
        </p:nvSpPr>
        <p:spPr>
          <a:xfrm>
            <a:off x="232741" y="718524"/>
            <a:ext cx="8683322" cy="203132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dirty="0">
                <a:ea typeface="+mn-lt"/>
                <a:cs typeface="+mn-lt"/>
              </a:rPr>
              <a:t>Admins and scholars can review existing theses, provide comments, and ensure constructive feedback.</a:t>
            </a:r>
          </a:p>
          <a:p>
            <a:pPr marL="285750" indent="-285750" algn="just">
              <a:buFont typeface="Calibri"/>
              <a:buChar char="-"/>
            </a:pPr>
            <a:r>
              <a:rPr lang="en-US" dirty="0">
                <a:ea typeface="+mn-lt"/>
                <a:cs typeface="+mn-lt"/>
              </a:rPr>
              <a:t>They have the ability to edit or delete reviews for maintaining quality and  compliance.</a:t>
            </a:r>
            <a:endParaRPr lang="en-US" dirty="0">
              <a:cs typeface="Arial"/>
            </a:endParaRPr>
          </a:p>
          <a:p>
            <a:pPr marL="285750" indent="-285750" algn="just">
              <a:buFont typeface="Calibri"/>
              <a:buChar char="-"/>
            </a:pPr>
            <a:endParaRPr lang="en-US" dirty="0">
              <a:latin typeface="Times New Roman"/>
              <a:cs typeface="Arial"/>
            </a:endParaRPr>
          </a:p>
          <a:p>
            <a:pPr algn="just"/>
            <a:endParaRPr lang="en-US">
              <a:latin typeface="Times New Roman"/>
              <a:cs typeface="Arial"/>
            </a:endParaRPr>
          </a:p>
          <a:p>
            <a:pPr algn="just"/>
            <a:endParaRPr lang="en-US">
              <a:latin typeface="Times New Roman"/>
              <a:cs typeface="Arial"/>
            </a:endParaRPr>
          </a:p>
        </p:txBody>
      </p:sp>
      <p:pic>
        <p:nvPicPr>
          <p:cNvPr id="6" name="Picture 5" descr="A screenshot of a computer&#10;&#10;Description automatically generated">
            <a:extLst>
              <a:ext uri="{FF2B5EF4-FFF2-40B4-BE49-F238E27FC236}">
                <a16:creationId xmlns:a16="http://schemas.microsoft.com/office/drawing/2014/main" id="{AFBC52CF-4741-9022-08F4-E5EBD8DA57AF}"/>
              </a:ext>
            </a:extLst>
          </p:cNvPr>
          <p:cNvPicPr>
            <a:picLocks noChangeAspect="1"/>
          </p:cNvPicPr>
          <p:nvPr/>
        </p:nvPicPr>
        <p:blipFill>
          <a:blip r:embed="rId2"/>
          <a:stretch>
            <a:fillRect/>
          </a:stretch>
        </p:blipFill>
        <p:spPr>
          <a:xfrm>
            <a:off x="463633" y="1959196"/>
            <a:ext cx="8218259" cy="4289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815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001" y="257129"/>
            <a:ext cx="3854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MANAGE USERS</a:t>
            </a:r>
          </a:p>
        </p:txBody>
      </p:sp>
      <p:sp>
        <p:nvSpPr>
          <p:cNvPr id="5" name="TextBox 3">
            <a:extLst>
              <a:ext uri="{FF2B5EF4-FFF2-40B4-BE49-F238E27FC236}">
                <a16:creationId xmlns:a16="http://schemas.microsoft.com/office/drawing/2014/main" id="{BA0C1649-0B11-6248-B744-95DE3FD324ED}"/>
              </a:ext>
            </a:extLst>
          </p:cNvPr>
          <p:cNvSpPr txBox="1"/>
          <p:nvPr/>
        </p:nvSpPr>
        <p:spPr>
          <a:xfrm>
            <a:off x="231817" y="716425"/>
            <a:ext cx="8683322" cy="147732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dirty="0">
                <a:latin typeface="Times New Roman"/>
                <a:ea typeface="+mn-lt"/>
                <a:cs typeface="+mn-lt"/>
              </a:rPr>
              <a:t>This tab allows the admin to view all registered users, edit their details, and directly create new user accounts.</a:t>
            </a:r>
            <a:endParaRPr lang="en-US">
              <a:latin typeface="Times New Roman"/>
              <a:cs typeface="Arial"/>
            </a:endParaRPr>
          </a:p>
          <a:p>
            <a:pPr algn="just"/>
            <a:endParaRPr lang="en-US" dirty="0">
              <a:latin typeface="Times New Roman"/>
              <a:ea typeface="+mn-lt"/>
              <a:cs typeface="+mn-lt"/>
            </a:endParaRPr>
          </a:p>
          <a:p>
            <a:pPr algn="just"/>
            <a:endParaRPr lang="en-US" dirty="0">
              <a:latin typeface="Times New Roman"/>
              <a:cs typeface="Arial"/>
            </a:endParaRPr>
          </a:p>
          <a:p>
            <a:pPr algn="just"/>
            <a:endParaRPr lang="en-US" dirty="0">
              <a:latin typeface="Times New Roman"/>
              <a:cs typeface="Arial"/>
            </a:endParaRPr>
          </a:p>
        </p:txBody>
      </p:sp>
      <p:pic>
        <p:nvPicPr>
          <p:cNvPr id="3" name="Picture 2" descr="A screenshot of a computer&#10;&#10;Description automatically generated">
            <a:extLst>
              <a:ext uri="{FF2B5EF4-FFF2-40B4-BE49-F238E27FC236}">
                <a16:creationId xmlns:a16="http://schemas.microsoft.com/office/drawing/2014/main" id="{A1BD51B4-9CA9-5C69-DA38-FDD144901556}"/>
              </a:ext>
            </a:extLst>
          </p:cNvPr>
          <p:cNvPicPr>
            <a:picLocks noChangeAspect="1"/>
          </p:cNvPicPr>
          <p:nvPr/>
        </p:nvPicPr>
        <p:blipFill>
          <a:blip r:embed="rId2"/>
          <a:stretch>
            <a:fillRect/>
          </a:stretch>
        </p:blipFill>
        <p:spPr>
          <a:xfrm>
            <a:off x="234159" y="1401551"/>
            <a:ext cx="8674236" cy="45738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521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6001" y="257129"/>
            <a:ext cx="3854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MANAGE THESES</a:t>
            </a:r>
          </a:p>
        </p:txBody>
      </p:sp>
      <p:sp>
        <p:nvSpPr>
          <p:cNvPr id="5" name="TextBox 3">
            <a:extLst>
              <a:ext uri="{FF2B5EF4-FFF2-40B4-BE49-F238E27FC236}">
                <a16:creationId xmlns:a16="http://schemas.microsoft.com/office/drawing/2014/main" id="{BA0C1649-0B11-6248-B744-95DE3FD324ED}"/>
              </a:ext>
            </a:extLst>
          </p:cNvPr>
          <p:cNvSpPr txBox="1"/>
          <p:nvPr/>
        </p:nvSpPr>
        <p:spPr>
          <a:xfrm>
            <a:off x="231817" y="829914"/>
            <a:ext cx="8683322" cy="147732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dirty="0">
                <a:latin typeface="Times New Roman"/>
                <a:ea typeface="+mn-lt"/>
                <a:cs typeface="+mn-lt"/>
              </a:rPr>
              <a:t>This tab allows the admin to view all registered thesis, edit their details, and also change the status of the thesis.</a:t>
            </a:r>
            <a:endParaRPr lang="en-US" dirty="0">
              <a:latin typeface="Times New Roman"/>
              <a:cs typeface="Arial"/>
            </a:endParaRPr>
          </a:p>
          <a:p>
            <a:pPr algn="just"/>
            <a:endParaRPr lang="en-US" dirty="0">
              <a:latin typeface="Times New Roman"/>
              <a:ea typeface="+mn-lt"/>
              <a:cs typeface="+mn-lt"/>
            </a:endParaRPr>
          </a:p>
          <a:p>
            <a:pPr algn="just"/>
            <a:endParaRPr lang="en-US" dirty="0">
              <a:latin typeface="Times New Roman"/>
              <a:cs typeface="Arial"/>
            </a:endParaRPr>
          </a:p>
          <a:p>
            <a:pPr algn="just"/>
            <a:endParaRPr lang="en-US" dirty="0">
              <a:latin typeface="Times New Roman"/>
              <a:cs typeface="Arial"/>
            </a:endParaRPr>
          </a:p>
        </p:txBody>
      </p:sp>
      <p:pic>
        <p:nvPicPr>
          <p:cNvPr id="4" name="Picture 3" descr="A screenshot of a computer&#10;&#10;Description automatically generated">
            <a:extLst>
              <a:ext uri="{FF2B5EF4-FFF2-40B4-BE49-F238E27FC236}">
                <a16:creationId xmlns:a16="http://schemas.microsoft.com/office/drawing/2014/main" id="{D3633232-0724-5043-4FBF-9AEDDC78881B}"/>
              </a:ext>
            </a:extLst>
          </p:cNvPr>
          <p:cNvPicPr>
            <a:picLocks noChangeAspect="1"/>
          </p:cNvPicPr>
          <p:nvPr/>
        </p:nvPicPr>
        <p:blipFill>
          <a:blip r:embed="rId2"/>
          <a:stretch>
            <a:fillRect/>
          </a:stretch>
        </p:blipFill>
        <p:spPr>
          <a:xfrm>
            <a:off x="420509" y="1577805"/>
            <a:ext cx="8262343" cy="4442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591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356870" y="608330"/>
            <a:ext cx="7487285" cy="5396865"/>
          </a:xfrm>
        </p:spPr>
        <p:txBody>
          <a:bodyPr/>
          <a:lstStyle/>
          <a:p>
            <a:pPr algn="just"/>
            <a:r>
              <a:rPr lang="en-US" altLang="en-US" sz="1800">
                <a:effectLst/>
                <a:latin typeface="Times New Roman" panose="02020603050405020304" pitchFamily="18" charset="0"/>
                <a:cs typeface="Times New Roman" panose="02020603050405020304" pitchFamily="18" charset="0"/>
                <a:sym typeface="+mn-ea"/>
              </a:rPr>
              <a:t>- The primary objectives of these project are:</a:t>
            </a:r>
            <a:endParaRPr lang="en-US" altLang="en-US" sz="1800" i="0" u="none" strike="noStrike">
              <a:effectLst/>
              <a:latin typeface="Times New Roman" panose="02020603050405020304" pitchFamily="18" charset="0"/>
              <a:cs typeface="Times New Roman" panose="02020603050405020304" pitchFamily="18" charset="0"/>
            </a:endParaRPr>
          </a:p>
          <a:p>
            <a:pPr marL="342900" indent="-342900" algn="just">
              <a:buFont typeface="+mj-lt"/>
              <a:buAutoNum type="alphaLcParenR"/>
            </a:pPr>
            <a:r>
              <a:rPr lang="en-US" altLang="en-US" sz="1800" b="1">
                <a:effectLst/>
                <a:latin typeface="Times New Roman" panose="02020603050405020304" pitchFamily="18" charset="0"/>
                <a:cs typeface="Times New Roman" panose="02020603050405020304" pitchFamily="18" charset="0"/>
                <a:sym typeface="+mn-ea"/>
              </a:rPr>
              <a:t>Central Repository:</a:t>
            </a:r>
            <a:r>
              <a:rPr lang="en-US" altLang="en-US" sz="1800">
                <a:effectLst/>
                <a:latin typeface="Times New Roman" panose="02020603050405020304" pitchFamily="18" charset="0"/>
                <a:cs typeface="Times New Roman" panose="02020603050405020304" pitchFamily="18" charset="0"/>
                <a:sym typeface="+mn-ea"/>
              </a:rPr>
              <a:t> </a:t>
            </a:r>
            <a:r>
              <a:rPr lang="en-US" altLang="en-US" sz="1800">
                <a:latin typeface="Times New Roman" panose="02020603050405020304" pitchFamily="18" charset="0"/>
                <a:cs typeface="Times New Roman" panose="02020603050405020304" pitchFamily="18" charset="0"/>
              </a:rPr>
              <a:t>Create a secure, centralized platform for storing and displaying academic theses and dissertations.</a:t>
            </a:r>
          </a:p>
          <a:p>
            <a:pPr marL="342900" indent="-342900" algn="just">
              <a:buFont typeface="+mj-lt"/>
              <a:buAutoNum type="alphaLcParenR"/>
            </a:pPr>
            <a:r>
              <a:rPr lang="en-US" altLang="en-US" sz="1800" b="1">
                <a:latin typeface="Times New Roman" panose="02020603050405020304" pitchFamily="18" charset="0"/>
                <a:cs typeface="Times New Roman" panose="02020603050405020304" pitchFamily="18" charset="0"/>
              </a:rPr>
              <a:t>User-Friendly Search:</a:t>
            </a:r>
            <a:r>
              <a:rPr lang="en-US" altLang="en-US" sz="1800">
                <a:latin typeface="Times New Roman" panose="02020603050405020304" pitchFamily="18" charset="0"/>
                <a:cs typeface="Times New Roman" panose="02020603050405020304" pitchFamily="18" charset="0"/>
              </a:rPr>
              <a:t> Design an intuitive search function that allows users to efficiently find academic work using filters such as topic, author, year, and keywords.</a:t>
            </a:r>
          </a:p>
          <a:p>
            <a:pPr marL="342900" indent="-342900" algn="just">
              <a:buFont typeface="+mj-lt"/>
              <a:buAutoNum type="alphaLcParenR"/>
            </a:pPr>
            <a:r>
              <a:rPr lang="en-US" altLang="en-US" sz="1800" b="1">
                <a:latin typeface="Times New Roman" panose="02020603050405020304" pitchFamily="18" charset="0"/>
                <a:cs typeface="Times New Roman" panose="02020603050405020304" pitchFamily="18" charset="0"/>
              </a:rPr>
              <a:t>Community Engagement:</a:t>
            </a:r>
            <a:r>
              <a:rPr lang="en-US" altLang="en-US" sz="1800">
                <a:latin typeface="Times New Roman" panose="02020603050405020304" pitchFamily="18" charset="0"/>
                <a:cs typeface="Times New Roman" panose="02020603050405020304" pitchFamily="18" charset="0"/>
              </a:rPr>
              <a:t> Enable peer review and academic dialogue through built-in feedback and commenting features to encourage scholarly collaboration.</a:t>
            </a:r>
          </a:p>
          <a:p>
            <a:pPr marL="342900" indent="-342900" algn="just">
              <a:buFont typeface="+mj-lt"/>
              <a:buAutoNum type="alphaLcParenR"/>
            </a:pPr>
            <a:r>
              <a:rPr lang="en-US" altLang="en-US" sz="1800" b="1">
                <a:latin typeface="Times New Roman" panose="02020603050405020304" pitchFamily="18" charset="0"/>
                <a:cs typeface="Times New Roman" panose="02020603050405020304" pitchFamily="18" charset="0"/>
              </a:rPr>
              <a:t>Submission Guidelines:</a:t>
            </a:r>
            <a:r>
              <a:rPr lang="en-US" altLang="en-US" sz="1800">
                <a:latin typeface="Times New Roman" panose="02020603050405020304" pitchFamily="18" charset="0"/>
                <a:cs typeface="Times New Roman" panose="02020603050405020304" pitchFamily="18" charset="0"/>
              </a:rPr>
              <a:t> Provide standardized templates and submission instructions to maintain consistency and academic standards.</a:t>
            </a:r>
          </a:p>
          <a:p>
            <a:pPr marL="342900" indent="-342900" algn="just">
              <a:buFont typeface="+mj-lt"/>
              <a:buAutoNum type="alphaLcParenR"/>
            </a:pPr>
            <a:r>
              <a:rPr lang="en-US" altLang="en-US" sz="1800" b="1">
                <a:latin typeface="Times New Roman" panose="02020603050405020304" pitchFamily="18" charset="0"/>
                <a:cs typeface="Times New Roman" panose="02020603050405020304" pitchFamily="18" charset="0"/>
              </a:rPr>
              <a:t>Statistical Insights:</a:t>
            </a:r>
            <a:r>
              <a:rPr lang="en-US" altLang="en-US" sz="1800">
                <a:latin typeface="Times New Roman" panose="02020603050405020304" pitchFamily="18" charset="0"/>
                <a:cs typeface="Times New Roman" panose="02020603050405020304" pitchFamily="18" charset="0"/>
              </a:rPr>
              <a:t> Offer detailed analytics on thesis views, downloads, and overall popularity to help track academic trends and user engagement.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4151" y="219029"/>
            <a:ext cx="17686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PROFILE</a:t>
            </a:r>
          </a:p>
        </p:txBody>
      </p:sp>
      <p:sp>
        <p:nvSpPr>
          <p:cNvPr id="5" name="TextBox 3">
            <a:extLst>
              <a:ext uri="{FF2B5EF4-FFF2-40B4-BE49-F238E27FC236}">
                <a16:creationId xmlns:a16="http://schemas.microsoft.com/office/drawing/2014/main" id="{BA0C1649-0B11-6248-B744-95DE3FD324ED}"/>
              </a:ext>
            </a:extLst>
          </p:cNvPr>
          <p:cNvSpPr txBox="1"/>
          <p:nvPr/>
        </p:nvSpPr>
        <p:spPr>
          <a:xfrm>
            <a:off x="231817" y="683999"/>
            <a:ext cx="8683322" cy="147732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a:latin typeface="Times New Roman"/>
                <a:ea typeface="+mn-lt"/>
                <a:cs typeface="+mn-lt"/>
              </a:rPr>
              <a:t>This tab allows the admin to view all registered users, edit their details, and directly create new user accounts.</a:t>
            </a:r>
            <a:endParaRPr lang="en-US">
              <a:latin typeface="Times New Roman"/>
              <a:cs typeface="Arial"/>
            </a:endParaRPr>
          </a:p>
          <a:p>
            <a:pPr algn="just"/>
            <a:endParaRPr lang="en-US">
              <a:latin typeface="Times New Roman"/>
              <a:ea typeface="+mn-lt"/>
              <a:cs typeface="+mn-lt"/>
            </a:endParaRPr>
          </a:p>
          <a:p>
            <a:pPr algn="just"/>
            <a:endParaRPr lang="en-US">
              <a:latin typeface="Times New Roman"/>
              <a:cs typeface="Arial"/>
            </a:endParaRPr>
          </a:p>
          <a:p>
            <a:pPr algn="just"/>
            <a:endParaRPr lang="en-US">
              <a:latin typeface="Times New Roman"/>
              <a:cs typeface="Arial"/>
            </a:endParaRPr>
          </a:p>
        </p:txBody>
      </p:sp>
      <p:pic>
        <p:nvPicPr>
          <p:cNvPr id="3" name="Picture 2" descr="A screenshot of a computer&#10;&#10;Description automatically generated">
            <a:extLst>
              <a:ext uri="{FF2B5EF4-FFF2-40B4-BE49-F238E27FC236}">
                <a16:creationId xmlns:a16="http://schemas.microsoft.com/office/drawing/2014/main" id="{DC7E0D8B-68CC-BA75-DCDE-5D96F322A246}"/>
              </a:ext>
            </a:extLst>
          </p:cNvPr>
          <p:cNvPicPr>
            <a:picLocks noChangeAspect="1"/>
          </p:cNvPicPr>
          <p:nvPr/>
        </p:nvPicPr>
        <p:blipFill>
          <a:blip r:embed="rId2"/>
          <a:stretch>
            <a:fillRect/>
          </a:stretch>
        </p:blipFill>
        <p:spPr>
          <a:xfrm>
            <a:off x="241794" y="1424609"/>
            <a:ext cx="8562366" cy="4587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1600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343" y="219029"/>
            <a:ext cx="30310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latin typeface="Times New Roman" panose="02020603050405020304"/>
                <a:cs typeface="Arial" panose="020B0604020202020204"/>
              </a:rPr>
              <a:t>CHAT BOX</a:t>
            </a:r>
          </a:p>
        </p:txBody>
      </p:sp>
      <p:sp>
        <p:nvSpPr>
          <p:cNvPr id="5" name="TextBox 3">
            <a:extLst>
              <a:ext uri="{FF2B5EF4-FFF2-40B4-BE49-F238E27FC236}">
                <a16:creationId xmlns:a16="http://schemas.microsoft.com/office/drawing/2014/main" id="{BA0C1649-0B11-6248-B744-95DE3FD324ED}"/>
              </a:ext>
            </a:extLst>
          </p:cNvPr>
          <p:cNvSpPr txBox="1"/>
          <p:nvPr/>
        </p:nvSpPr>
        <p:spPr>
          <a:xfrm>
            <a:off x="231817" y="683999"/>
            <a:ext cx="8683322" cy="92333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Calibri"/>
              <a:buChar char="-"/>
            </a:pPr>
            <a:r>
              <a:rPr lang="en-US">
                <a:latin typeface="Times New Roman"/>
                <a:cs typeface="Arial"/>
              </a:rPr>
              <a:t>All users can chat with other users.</a:t>
            </a:r>
            <a:endParaRPr lang="en-US">
              <a:latin typeface="Times New Roman"/>
              <a:ea typeface="+mn-lt"/>
              <a:cs typeface="+mn-lt"/>
            </a:endParaRPr>
          </a:p>
          <a:p>
            <a:pPr algn="just"/>
            <a:endParaRPr lang="en-US">
              <a:latin typeface="Times New Roman"/>
              <a:cs typeface="Arial"/>
            </a:endParaRPr>
          </a:p>
          <a:p>
            <a:pPr algn="just"/>
            <a:endParaRPr lang="en-US">
              <a:latin typeface="Times New Roman"/>
              <a:cs typeface="Arial"/>
            </a:endParaRPr>
          </a:p>
        </p:txBody>
      </p:sp>
      <p:pic>
        <p:nvPicPr>
          <p:cNvPr id="4" name="Picture 3">
            <a:extLst>
              <a:ext uri="{FF2B5EF4-FFF2-40B4-BE49-F238E27FC236}">
                <a16:creationId xmlns:a16="http://schemas.microsoft.com/office/drawing/2014/main" id="{969DBD4B-033B-751C-E24B-5A1167AEA0D5}"/>
              </a:ext>
            </a:extLst>
          </p:cNvPr>
          <p:cNvPicPr>
            <a:picLocks noChangeAspect="1"/>
          </p:cNvPicPr>
          <p:nvPr/>
        </p:nvPicPr>
        <p:blipFill>
          <a:blip r:embed="rId2"/>
          <a:stretch>
            <a:fillRect/>
          </a:stretch>
        </p:blipFill>
        <p:spPr>
          <a:xfrm>
            <a:off x="236706" y="1147236"/>
            <a:ext cx="8505933" cy="4858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3117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4815" y="976630"/>
            <a:ext cx="7994650" cy="4500245"/>
          </a:xfrm>
          <a:prstGeom prst="rect">
            <a:avLst/>
          </a:prstGeom>
          <a:noFill/>
        </p:spPr>
        <p:txBody>
          <a:bodyPr wrap="square" lIns="91440" tIns="45720" rIns="91440" bIns="45720" anchor="t">
            <a:noAutofit/>
          </a:bodyPr>
          <a:lstStyle/>
          <a:p>
            <a:pPr marL="342900" indent="-342900" algn="just">
              <a:buAutoNum type="arabicParenR"/>
            </a:pPr>
            <a:r>
              <a:rPr lang="en-US" b="1">
                <a:latin typeface="Times New Roman" panose="02020603050405020304"/>
                <a:ea typeface="+mn-lt"/>
                <a:cs typeface="+mn-lt"/>
              </a:rPr>
              <a:t>React JS Transition: </a:t>
            </a:r>
            <a:r>
              <a:rPr lang="en-US">
                <a:latin typeface="Times New Roman" panose="02020603050405020304"/>
                <a:ea typeface="+mn-lt"/>
                <a:cs typeface="+mn-lt"/>
              </a:rPr>
              <a:t>Initially, we built a static site with HTML and CSS. Shifting to React JS was challenging due to our team's novice familiarity with it, but we overcame it through teamwork.</a:t>
            </a:r>
          </a:p>
          <a:p>
            <a:pPr marL="342900" indent="-342900" algn="just">
              <a:buAutoNum type="arabicParenR"/>
            </a:pPr>
            <a:endParaRPr lang="en-US">
              <a:latin typeface="Times New Roman" panose="02020603050405020304"/>
              <a:ea typeface="+mn-lt"/>
              <a:cs typeface="+mn-lt"/>
            </a:endParaRPr>
          </a:p>
          <a:p>
            <a:pPr marL="342900" indent="-342900" algn="just">
              <a:buAutoNum type="arabicParenR"/>
            </a:pPr>
            <a:r>
              <a:rPr lang="en-US" altLang="en-US" b="1">
                <a:latin typeface="Times New Roman" panose="02020603050405020304"/>
                <a:ea typeface="+mn-lt"/>
                <a:cs typeface="+mn-lt"/>
              </a:rPr>
              <a:t>API Development:</a:t>
            </a:r>
            <a:r>
              <a:rPr lang="en-US" b="1">
                <a:latin typeface="Times New Roman" panose="02020603050405020304"/>
                <a:ea typeface="+mn-lt"/>
                <a:cs typeface="+mn-lt"/>
              </a:rPr>
              <a:t> </a:t>
            </a:r>
            <a:r>
              <a:rPr lang="en-US" altLang="en-US">
                <a:latin typeface="Times New Roman" panose="02020603050405020304"/>
                <a:ea typeface="+mn-lt"/>
                <a:cs typeface="+mn-lt"/>
              </a:rPr>
              <a:t>Building and testing robust APIs for secure and efficient communication between the frontend and backend. Ensuring proper error handling, authentication, and managing API rate limits effectively.</a:t>
            </a:r>
          </a:p>
          <a:p>
            <a:pPr marL="342900" indent="-342900" algn="just">
              <a:buAutoNum type="arabicParenR"/>
            </a:pPr>
            <a:endParaRPr lang="en-US">
              <a:latin typeface="Times New Roman" panose="02020603050405020304"/>
              <a:ea typeface="+mn-lt"/>
              <a:cs typeface="+mn-lt"/>
            </a:endParaRPr>
          </a:p>
          <a:p>
            <a:pPr marL="342900" indent="-342900" algn="just">
              <a:buAutoNum type="arabicParenR"/>
            </a:pPr>
            <a:r>
              <a:rPr lang="en-US" altLang="en-US" b="1">
                <a:latin typeface="Times New Roman" panose="02020603050405020304"/>
                <a:ea typeface="+mn-lt"/>
                <a:cs typeface="+mn-lt"/>
              </a:rPr>
              <a:t>Cloud Deployment and Configuration:</a:t>
            </a:r>
            <a:r>
              <a:rPr lang="en-US" b="1">
                <a:latin typeface="Times New Roman" panose="02020603050405020304"/>
                <a:ea typeface="+mn-lt"/>
                <a:cs typeface="+mn-lt"/>
              </a:rPr>
              <a:t> </a:t>
            </a:r>
            <a:r>
              <a:rPr lang="en-US">
                <a:latin typeface="Times New Roman" panose="02020603050405020304"/>
                <a:ea typeface="+mn-lt"/>
                <a:cs typeface="+mn-lt"/>
              </a:rPr>
              <a:t>In Phase-2,</a:t>
            </a:r>
            <a:r>
              <a:rPr lang="en-US" altLang="en-US">
                <a:solidFill>
                  <a:srgbClr val="000000"/>
                </a:solidFill>
                <a:latin typeface="Times New Roman" panose="02020603050405020304"/>
                <a:cs typeface="Arial" panose="020B0604020202020204"/>
              </a:rPr>
              <a:t> configuring and managing cloud hosting for the frontend was a bit difficult part for us.</a:t>
            </a:r>
          </a:p>
        </p:txBody>
      </p:sp>
      <p:sp>
        <p:nvSpPr>
          <p:cNvPr id="4" name="TextBox 3"/>
          <p:cNvSpPr txBox="1"/>
          <p:nvPr/>
        </p:nvSpPr>
        <p:spPr>
          <a:xfrm>
            <a:off x="546735" y="332740"/>
            <a:ext cx="7762240" cy="640715"/>
          </a:xfrm>
          <a:prstGeom prst="rect">
            <a:avLst/>
          </a:prstGeom>
          <a:noFill/>
        </p:spPr>
        <p:txBody>
          <a:bodyPr wrap="square" lIns="91440" tIns="45720" rIns="91440" bIns="45720" rtlCol="0" anchor="t">
            <a:noAutofit/>
          </a:bodyPr>
          <a:lstStyle/>
          <a:p>
            <a:pPr algn="ctr"/>
            <a:r>
              <a:rPr lang="en-US" sz="2400" b="1">
                <a:solidFill>
                  <a:schemeClr val="tx1">
                    <a:lumMod val="75000"/>
                    <a:lumOff val="25000"/>
                  </a:schemeClr>
                </a:solidFill>
                <a:latin typeface="Times New Roman" panose="02020603050405020304"/>
                <a:cs typeface="Times New Roman" panose="02020603050405020304"/>
              </a:rPr>
              <a:t>Challenges Faced</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444" y="860592"/>
            <a:ext cx="8288020" cy="4550167"/>
          </a:xfrm>
          <a:prstGeom prst="rect">
            <a:avLst/>
          </a:prstGeom>
          <a:noFill/>
        </p:spPr>
        <p:txBody>
          <a:bodyPr wrap="square" lIns="91440" tIns="45720" rIns="91440" bIns="45720" anchor="t">
            <a:noAutofit/>
          </a:bodyPr>
          <a:lstStyle/>
          <a:p>
            <a:pPr marL="342900" indent="-342900" algn="just">
              <a:buAutoNum type="arabicPeriod"/>
            </a:pPr>
            <a:r>
              <a:rPr lang="en-US" b="1">
                <a:latin typeface="Times New Roman"/>
                <a:ea typeface="+mn-lt"/>
                <a:cs typeface="+mn-lt"/>
              </a:rPr>
              <a:t>Enhanced Notification System for User Queries:</a:t>
            </a:r>
            <a:br>
              <a:rPr lang="en-US" b="1" dirty="0">
                <a:latin typeface="Times New Roman"/>
                <a:ea typeface="+mn-lt"/>
                <a:cs typeface="+mn-lt"/>
              </a:rPr>
            </a:br>
            <a:r>
              <a:rPr lang="en-US" dirty="0">
                <a:latin typeface="Times New Roman"/>
                <a:ea typeface="+mn-lt"/>
                <a:cs typeface="+mn-lt"/>
              </a:rPr>
              <a:t>Currently, the "Contact Us" page stores user-submitted queries directly in the database. In the future, this functionality can be enhanced by integrating an email notification system. This would ensure that the submitted queries are automatically sent as emails to the relevant team members. By notifying the team in real-time, user issues can be addressed more promptly, improving overall responsiveness and user satisfaction.</a:t>
            </a:r>
            <a:endParaRPr lang="en-US" dirty="0">
              <a:latin typeface="Times New Roman"/>
              <a:cs typeface="Arial"/>
            </a:endParaRPr>
          </a:p>
          <a:p>
            <a:pPr marL="342900" indent="-342900" algn="just">
              <a:buAutoNum type="arabicPeriod"/>
            </a:pPr>
            <a:endParaRPr lang="en-US">
              <a:latin typeface="Times New Roman"/>
              <a:ea typeface="+mn-lt"/>
              <a:cs typeface="+mn-lt"/>
            </a:endParaRPr>
          </a:p>
          <a:p>
            <a:pPr marL="342900" indent="-342900" algn="just">
              <a:buAutoNum type="arabicPeriod"/>
            </a:pPr>
            <a:r>
              <a:rPr lang="en-US" b="1">
                <a:latin typeface="Times New Roman"/>
                <a:ea typeface="+mn-lt"/>
                <a:cs typeface="+mn-lt"/>
              </a:rPr>
              <a:t>Interactive Thesis Preview with Editing Capability:</a:t>
            </a:r>
            <a:br>
              <a:rPr lang="en-US" b="1" dirty="0">
                <a:latin typeface="Times New Roman"/>
                <a:ea typeface="+mn-lt"/>
                <a:cs typeface="+mn-lt"/>
              </a:rPr>
            </a:br>
            <a:r>
              <a:rPr lang="en-US" dirty="0">
                <a:latin typeface="Times New Roman"/>
                <a:ea typeface="+mn-lt"/>
                <a:cs typeface="+mn-lt"/>
              </a:rPr>
              <a:t>The thesis preview feature can be further expanded to include an option for users to make edits directly during the preview. This would allow users to suggest or implement changes to their theses without navigating away from the preview screen. </a:t>
            </a:r>
            <a:endParaRPr lang="en-US" dirty="0">
              <a:latin typeface="Times New Roman"/>
              <a:cs typeface="Arial"/>
            </a:endParaRPr>
          </a:p>
        </p:txBody>
      </p:sp>
      <p:sp>
        <p:nvSpPr>
          <p:cNvPr id="2" name="TextBox 1"/>
          <p:cNvSpPr txBox="1"/>
          <p:nvPr/>
        </p:nvSpPr>
        <p:spPr>
          <a:xfrm flipH="1">
            <a:off x="3107318" y="292571"/>
            <a:ext cx="3915068" cy="795020"/>
          </a:xfrm>
          <a:prstGeom prst="rect">
            <a:avLst/>
          </a:prstGeom>
          <a:noFill/>
        </p:spPr>
        <p:txBody>
          <a:bodyPr wrap="square" lIns="91440" tIns="45720" rIns="91440" bIns="45720" rtlCol="0" anchor="t">
            <a:noAutofit/>
          </a:bodyPr>
          <a:lstStyle/>
          <a:p>
            <a:r>
              <a:rPr lang="en-US" sz="2400" b="1">
                <a:solidFill>
                  <a:schemeClr val="tx1">
                    <a:lumMod val="75000"/>
                    <a:lumOff val="25000"/>
                  </a:schemeClr>
                </a:solidFill>
                <a:latin typeface="Times New Roman" panose="02020603050405020304"/>
                <a:cs typeface="Times New Roman" panose="02020603050405020304"/>
              </a:rPr>
              <a:t>Future Scope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1170" y="901949"/>
            <a:ext cx="8208645" cy="4128801"/>
          </a:xfrm>
        </p:spPr>
        <p:txBody>
          <a:bodyPr vert="horz" lIns="91440" tIns="45720" rIns="91440" bIns="45720" rtlCol="0" anchor="t">
            <a:noAutofit/>
          </a:bodyPr>
          <a:lstStyle/>
          <a:p>
            <a:pPr algn="just">
              <a:buFont typeface="+mj-lt"/>
              <a:buAutoNum type="arabicPeriod"/>
            </a:pPr>
            <a:r>
              <a:rPr lang="en-US" altLang="en-US" sz="1800" b="1">
                <a:latin typeface="Times New Roman"/>
                <a:cs typeface="Times New Roman"/>
              </a:rPr>
              <a:t>Frontend Development:</a:t>
            </a:r>
            <a:r>
              <a:rPr lang="en-US" altLang="en-US" sz="1800">
                <a:latin typeface="Times New Roman"/>
                <a:cs typeface="Times New Roman"/>
              </a:rPr>
              <a:t> Built responsive and dynamic user interfaces using React with reusable components for scalability.</a:t>
            </a:r>
          </a:p>
          <a:p>
            <a:pPr algn="just">
              <a:buFont typeface="+mj-lt"/>
              <a:buAutoNum type="arabicPeriod"/>
            </a:pPr>
            <a:r>
              <a:rPr lang="en-US" altLang="en-US" sz="1800" b="1">
                <a:latin typeface="Times New Roman"/>
                <a:cs typeface="Times New Roman"/>
              </a:rPr>
              <a:t>Backend Development:</a:t>
            </a:r>
            <a:r>
              <a:rPr lang="en-US" altLang="en-US" sz="1800">
                <a:latin typeface="Times New Roman"/>
                <a:cs typeface="Times New Roman"/>
              </a:rPr>
              <a:t> Developed RESTful APIs using </a:t>
            </a:r>
            <a:r>
              <a:rPr lang="en-US" altLang="en-US" sz="1800" err="1">
                <a:latin typeface="Times New Roman"/>
                <a:cs typeface="Times New Roman"/>
              </a:rPr>
              <a:t>Nextjs</a:t>
            </a:r>
          </a:p>
          <a:p>
            <a:pPr algn="just">
              <a:buFont typeface="+mj-lt"/>
              <a:buAutoNum type="arabicPeriod"/>
            </a:pPr>
            <a:r>
              <a:rPr lang="en-US" altLang="en-US" sz="1800" b="1">
                <a:latin typeface="Times New Roman"/>
                <a:cs typeface="Times New Roman"/>
              </a:rPr>
              <a:t>Database Integration: </a:t>
            </a:r>
            <a:r>
              <a:rPr lang="en-US" altLang="en-US" sz="1800">
                <a:latin typeface="Times New Roman"/>
                <a:cs typeface="Times New Roman"/>
              </a:rPr>
              <a:t>Integrated and managed a database (e.g., MySQL) for efficient data storage and retrieval. Also, we learned query optimization and schema design for better performance.</a:t>
            </a:r>
          </a:p>
          <a:p>
            <a:pPr algn="just">
              <a:buFont typeface="+mj-lt"/>
              <a:buAutoNum type="arabicPeriod"/>
            </a:pPr>
            <a:r>
              <a:rPr lang="en-US" altLang="en-US" sz="1800" b="1">
                <a:latin typeface="Times New Roman"/>
                <a:cs typeface="Times New Roman"/>
              </a:rPr>
              <a:t>Frontend-Backend Integration:</a:t>
            </a:r>
            <a:r>
              <a:rPr lang="en-US" altLang="en-US" sz="1800">
                <a:latin typeface="Times New Roman"/>
                <a:cs typeface="Times New Roman"/>
              </a:rPr>
              <a:t> Connected the frontend with the backend using structured API endpoints for smooth data exchange.</a:t>
            </a:r>
          </a:p>
          <a:p>
            <a:pPr algn="just">
              <a:buFont typeface="+mj-lt"/>
              <a:buAutoNum type="arabicPeriod"/>
            </a:pPr>
            <a:r>
              <a:rPr lang="en-US" altLang="en-US" sz="1800" b="1">
                <a:latin typeface="Times New Roman"/>
                <a:cs typeface="Times New Roman"/>
              </a:rPr>
              <a:t>Cloud Deployment:</a:t>
            </a:r>
            <a:r>
              <a:rPr lang="en-US" altLang="en-US" sz="1800">
                <a:latin typeface="Times New Roman"/>
                <a:cs typeface="Times New Roman"/>
              </a:rPr>
              <a:t> Successfully deployed the frontend on </a:t>
            </a:r>
            <a:r>
              <a:rPr lang="en-US" altLang="en-US" sz="1800">
                <a:latin typeface="Times New Roman"/>
                <a:cs typeface="Times New Roman"/>
                <a:hlinkClick r:id="rId2" action="ppaction://hlinkfile"/>
              </a:rPr>
              <a:t>uta.cloud</a:t>
            </a:r>
            <a:r>
              <a:rPr lang="en-US" altLang="en-US" sz="1800">
                <a:latin typeface="Times New Roman"/>
                <a:cs typeface="Times New Roman"/>
              </a:rPr>
              <a:t>, gaining experience in cloud hosting and DNS management.</a:t>
            </a:r>
          </a:p>
        </p:txBody>
      </p:sp>
      <p:sp>
        <p:nvSpPr>
          <p:cNvPr id="3" name="Text Box 2"/>
          <p:cNvSpPr txBox="1"/>
          <p:nvPr/>
        </p:nvSpPr>
        <p:spPr>
          <a:xfrm>
            <a:off x="832847" y="310515"/>
            <a:ext cx="6680726" cy="743516"/>
          </a:xfrm>
          <a:prstGeom prst="rect">
            <a:avLst/>
          </a:prstGeom>
          <a:noFill/>
        </p:spPr>
        <p:txBody>
          <a:bodyPr wrap="square" lIns="91440" tIns="45720" rIns="91440" bIns="45720" rtlCol="0" anchor="t">
            <a:noAutofit/>
          </a:bodyPr>
          <a:lstStyle/>
          <a:p>
            <a:pPr algn="ctr"/>
            <a:r>
              <a:rPr lang="en-US" sz="2400" b="1" dirty="0">
                <a:latin typeface="Times New Roman"/>
                <a:cs typeface="Times New Roman"/>
              </a:rPr>
              <a:t>Learnings from this Project</a:t>
            </a:r>
            <a:endParaRPr lang="en-US">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Content Placeholder 2" descr="ty"/>
          <p:cNvPicPr>
            <a:picLocks noGrp="1" noChangeAspect="1"/>
          </p:cNvPicPr>
          <p:nvPr>
            <p:ph sz="half" idx="1"/>
          </p:nvPr>
        </p:nvPicPr>
        <p:blipFill>
          <a:blip r:embed="rId3"/>
          <a:stretch>
            <a:fillRect/>
          </a:stretch>
        </p:blipFill>
        <p:spPr>
          <a:xfrm>
            <a:off x="635" y="141605"/>
            <a:ext cx="9140825" cy="6584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9575" y="607695"/>
            <a:ext cx="7657465" cy="5239385"/>
          </a:xfrm>
        </p:spPr>
        <p:txBody>
          <a:bodyPr vert="horz" lIns="91440" tIns="45720" rIns="91440" bIns="45720" rtlCol="0" anchor="t">
            <a:normAutofit lnSpcReduction="10000"/>
          </a:bodyPr>
          <a:lstStyle/>
          <a:p>
            <a:pPr algn="just">
              <a:buFont typeface="Wingdings" panose="05000000000000000000" charset="0"/>
              <a:buChar char="ü"/>
            </a:pPr>
            <a:r>
              <a:rPr lang="en-US" altLang="en-US" sz="1800" b="1" dirty="0">
                <a:latin typeface="Times New Roman"/>
                <a:cs typeface="Times New Roman"/>
              </a:rPr>
              <a:t>Advanced Search Options:</a:t>
            </a:r>
          </a:p>
          <a:p>
            <a:pPr lvl="1" algn="just">
              <a:buFont typeface="Arial" panose="020B0604020202020204" pitchFamily="34" charset="0"/>
              <a:buChar char="•"/>
            </a:pPr>
            <a:r>
              <a:rPr lang="en-US" altLang="en-US" sz="1800" dirty="0">
                <a:latin typeface="Times New Roman"/>
                <a:cs typeface="Times New Roman"/>
              </a:rPr>
              <a:t>Filters like topic, author, year, keywords, and institution.</a:t>
            </a:r>
          </a:p>
          <a:p>
            <a:pPr lvl="1" algn="just">
              <a:buFont typeface="Arial" panose="020B0604020202020204" pitchFamily="34" charset="0"/>
              <a:buChar char="•"/>
            </a:pPr>
            <a:r>
              <a:rPr lang="en-US" altLang="en-US" sz="1800" dirty="0">
                <a:latin typeface="Times New Roman"/>
                <a:cs typeface="Times New Roman"/>
              </a:rPr>
              <a:t>Full-text search for enhanced discoverability.</a:t>
            </a:r>
          </a:p>
          <a:p>
            <a:pPr algn="just">
              <a:buFont typeface="Wingdings" panose="05000000000000000000" charset="0"/>
              <a:buChar char="ü"/>
            </a:pPr>
            <a:r>
              <a:rPr lang="en-US" altLang="en-US" sz="1800" b="1" dirty="0">
                <a:latin typeface="Times New Roman"/>
                <a:cs typeface="Times New Roman"/>
              </a:rPr>
              <a:t>Peer Review:</a:t>
            </a:r>
          </a:p>
          <a:p>
            <a:pPr lvl="1" algn="just">
              <a:buFont typeface="Arial" panose="020B0604020202020204" pitchFamily="34" charset="0"/>
              <a:buChar char="•"/>
            </a:pPr>
            <a:r>
              <a:rPr lang="en-US" altLang="en-US" sz="1800" dirty="0">
                <a:latin typeface="Times New Roman"/>
                <a:cs typeface="Times New Roman"/>
              </a:rPr>
              <a:t>Enables academic collaboration through comments.</a:t>
            </a:r>
          </a:p>
          <a:p>
            <a:pPr lvl="1" algn="just">
              <a:buFont typeface="Arial" panose="020B0604020202020204" pitchFamily="34" charset="0"/>
              <a:buChar char="•"/>
            </a:pPr>
            <a:r>
              <a:rPr lang="en-US" altLang="en-US" sz="1800" dirty="0">
                <a:latin typeface="Times New Roman"/>
                <a:cs typeface="Times New Roman"/>
              </a:rPr>
              <a:t>Fosters a constructive review process for quality assurance.</a:t>
            </a:r>
          </a:p>
          <a:p>
            <a:pPr algn="just">
              <a:buFont typeface="Wingdings" panose="05000000000000000000" charset="0"/>
              <a:buChar char="ü"/>
            </a:pPr>
            <a:r>
              <a:rPr lang="en-US" altLang="en-US" sz="1800" b="1" dirty="0">
                <a:latin typeface="Times New Roman"/>
                <a:cs typeface="Times New Roman"/>
              </a:rPr>
              <a:t>User Access Levels:</a:t>
            </a:r>
          </a:p>
          <a:p>
            <a:pPr lvl="1" algn="just">
              <a:buFont typeface="Arial" panose="020B0604020202020204" pitchFamily="34" charset="0"/>
              <a:buChar char="•"/>
            </a:pPr>
            <a:r>
              <a:rPr lang="en-US" altLang="en-US" sz="1800" dirty="0">
                <a:latin typeface="Times New Roman"/>
                <a:cs typeface="Times New Roman"/>
              </a:rPr>
              <a:t>Role-based access for students, scholars, and administrators.</a:t>
            </a:r>
          </a:p>
          <a:p>
            <a:pPr lvl="1" algn="just">
              <a:buFont typeface="Arial" panose="020B0604020202020204" pitchFamily="34" charset="0"/>
              <a:buChar char="•"/>
            </a:pPr>
            <a:r>
              <a:rPr lang="en-US" altLang="en-US" sz="1800" dirty="0">
                <a:latin typeface="Times New Roman"/>
                <a:cs typeface="Times New Roman"/>
              </a:rPr>
              <a:t>Secure login and user account management.</a:t>
            </a:r>
          </a:p>
          <a:p>
            <a:pPr algn="just">
              <a:buFont typeface="Wingdings" panose="05000000000000000000" charset="0"/>
              <a:buChar char="ü"/>
            </a:pPr>
            <a:r>
              <a:rPr lang="en-US" altLang="en-US" sz="1800" b="1" dirty="0">
                <a:latin typeface="Times New Roman"/>
                <a:cs typeface="Times New Roman"/>
              </a:rPr>
              <a:t>Content Analytics:</a:t>
            </a:r>
          </a:p>
          <a:p>
            <a:pPr lvl="1" algn="just">
              <a:buFont typeface="Arial" panose="020B0604020202020204" pitchFamily="34" charset="0"/>
              <a:buChar char="•"/>
            </a:pPr>
            <a:r>
              <a:rPr lang="en-US" altLang="en-US" sz="1800">
                <a:latin typeface="Times New Roman"/>
                <a:cs typeface="Times New Roman"/>
              </a:rPr>
              <a:t>Displays key insights such as thesis views, downloads, and user engagement statistics in an interactive dashboard.</a:t>
            </a:r>
          </a:p>
          <a:p>
            <a:pPr lvl="1" algn="just">
              <a:buFont typeface="Arial" panose="020B0604020202020204" pitchFamily="34" charset="0"/>
              <a:buChar char="•"/>
            </a:pPr>
            <a:r>
              <a:rPr lang="en-US" altLang="en-US" sz="1800" dirty="0">
                <a:latin typeface="Times New Roman"/>
                <a:cs typeface="Times New Roman"/>
              </a:rPr>
              <a:t>Tracks user behavior to identify trending research areas.</a:t>
            </a:r>
          </a:p>
          <a:p>
            <a:pPr algn="just">
              <a:buFont typeface="Wingdings" panose="020B0604020202020204"/>
              <a:buChar char="ü"/>
            </a:pPr>
            <a:r>
              <a:rPr lang="en-US" sz="1800" b="1" dirty="0">
                <a:ea typeface="+mn-lt"/>
                <a:cs typeface="+mn-lt"/>
              </a:rPr>
              <a:t>Real-Time Chat Feature:</a:t>
            </a:r>
            <a:endParaRPr lang="en-US" altLang="en-US" sz="1800" dirty="0">
              <a:latin typeface="Times New Roman"/>
              <a:cs typeface="Times New Roman"/>
            </a:endParaRPr>
          </a:p>
          <a:p>
            <a:pPr lvl="1" algn="just">
              <a:buFont typeface="Arial" panose="020B0604020202020204" pitchFamily="34" charset="0"/>
              <a:buChar char="•"/>
            </a:pPr>
            <a:r>
              <a:rPr lang="en-US" sz="1800" dirty="0">
                <a:latin typeface="Times New Roman"/>
                <a:ea typeface="+mn-lt"/>
                <a:cs typeface="Times New Roman"/>
              </a:rPr>
              <a:t>Enables real-time messaging between users, scholars, and administrators.</a:t>
            </a:r>
            <a:endParaRPr lang="en-US" sz="1800" dirty="0">
              <a:latin typeface="Times New Roman"/>
              <a:cs typeface="Times New Roman"/>
            </a:endParaRPr>
          </a:p>
          <a:p>
            <a:pPr lvl="1" algn="just">
              <a:buFont typeface="Arial" panose="020B0604020202020204" pitchFamily="34" charset="0"/>
              <a:buChar char="•"/>
            </a:pPr>
            <a:r>
              <a:rPr lang="en-US" sz="1800" dirty="0">
                <a:latin typeface="Times New Roman"/>
                <a:ea typeface="+mn-lt"/>
                <a:cs typeface="Times New Roman"/>
              </a:rPr>
              <a:t>Scholars and users can discuss research topics and ideas collaboratively.</a:t>
            </a:r>
            <a:endParaRPr lang="en-US" sz="1800" dirty="0">
              <a:latin typeface="Times New Roman"/>
              <a:cs typeface="Times New Roman"/>
            </a:endParaRPr>
          </a:p>
          <a:p>
            <a:pPr lvl="1" algn="just">
              <a:buFont typeface="Arial" panose="020B0604020202020204" pitchFamily="34" charset="0"/>
              <a:buChar char="•"/>
            </a:pPr>
            <a:endParaRPr lang="en-US" altLang="en-US" sz="1800" dirty="0">
              <a:latin typeface="Times New Roman"/>
              <a:cs typeface="Times New Roman"/>
            </a:endParaRPr>
          </a:p>
        </p:txBody>
      </p:sp>
      <p:sp>
        <p:nvSpPr>
          <p:cNvPr id="4" name="Text Box 3"/>
          <p:cNvSpPr txBox="1"/>
          <p:nvPr/>
        </p:nvSpPr>
        <p:spPr>
          <a:xfrm>
            <a:off x="409575" y="144145"/>
            <a:ext cx="6579870" cy="461665"/>
          </a:xfrm>
          <a:prstGeom prst="rect">
            <a:avLst/>
          </a:prstGeom>
          <a:noFill/>
        </p:spPr>
        <p:txBody>
          <a:bodyPr wrap="square" lIns="91440" tIns="45720" rIns="91440" bIns="45720" rtlCol="0" anchor="t">
            <a:spAutoFit/>
          </a:bodyPr>
          <a:lstStyle/>
          <a:p>
            <a:pPr algn="ctr"/>
            <a:r>
              <a:rPr lang="en-US" altLang="en-US" sz="2400" b="1" dirty="0">
                <a:latin typeface="Times New Roman"/>
                <a:cs typeface="Times New Roman"/>
              </a:rPr>
              <a:t>Key Features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1370E-9E9E-A22A-BAB0-56D6CE58062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A84A83D-3CB3-EFBB-F82E-E5ECD1E57AF9}"/>
              </a:ext>
            </a:extLst>
          </p:cNvPr>
          <p:cNvSpPr txBox="1"/>
          <p:nvPr/>
        </p:nvSpPr>
        <p:spPr>
          <a:xfrm>
            <a:off x="457200" y="124699"/>
            <a:ext cx="8229600" cy="857250"/>
          </a:xfrm>
          <a:prstGeom prst="rect">
            <a:avLst/>
          </a:prstGeom>
        </p:spPr>
        <p:txBody>
          <a:bodyPr anchor="ctr">
            <a:normAutofit fontScale="7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800" b="1" dirty="0">
                <a:latin typeface="Times New Roman" panose="02020603050405020304" pitchFamily="18" charset="0"/>
                <a:ea typeface="+mn-ea"/>
                <a:cs typeface="Times New Roman" panose="02020603050405020304" pitchFamily="18" charset="0"/>
              </a:rPr>
              <a:t>Team Member Contributions to Project Development</a:t>
            </a:r>
          </a:p>
        </p:txBody>
      </p:sp>
      <p:sp>
        <p:nvSpPr>
          <p:cNvPr id="4" name="TextBox 3">
            <a:extLst>
              <a:ext uri="{FF2B5EF4-FFF2-40B4-BE49-F238E27FC236}">
                <a16:creationId xmlns:a16="http://schemas.microsoft.com/office/drawing/2014/main" id="{74ABB330-571E-4C49-9485-61761F3BD642}"/>
              </a:ext>
            </a:extLst>
          </p:cNvPr>
          <p:cNvSpPr txBox="1"/>
          <p:nvPr/>
        </p:nvSpPr>
        <p:spPr>
          <a:xfrm>
            <a:off x="457200" y="1354202"/>
            <a:ext cx="8503920" cy="4897755"/>
          </a:xfrm>
          <a:prstGeom prst="rect">
            <a:avLst/>
          </a:prstGeom>
          <a:noFill/>
        </p:spPr>
        <p:txBody>
          <a:bodyPr wrap="square" lIns="91440" tIns="45720" rIns="91440" bIns="45720" anchor="t">
            <a:noAutofit/>
          </a:bodyPr>
          <a:lstStyle/>
          <a:p>
            <a:pPr marL="285750" indent="-285750" algn="just">
              <a:buFont typeface="Calibri"/>
              <a:buChar char="-"/>
            </a:pPr>
            <a:r>
              <a:rPr lang="en-US" b="1" dirty="0" err="1">
                <a:latin typeface="Times New Roman"/>
                <a:cs typeface="Times New Roman"/>
              </a:rPr>
              <a:t>Madhupriya</a:t>
            </a:r>
            <a:r>
              <a:rPr lang="en-US" dirty="0">
                <a:latin typeface="Times New Roman"/>
                <a:cs typeface="Times New Roman"/>
              </a:rPr>
              <a:t>: Responsible for the Home page, About Us section, and the search functionality.</a:t>
            </a:r>
          </a:p>
          <a:p>
            <a:pPr marL="285750" indent="-285750" algn="just">
              <a:buFont typeface="Calibri"/>
              <a:buChar char="-"/>
            </a:pPr>
            <a:r>
              <a:rPr lang="en-US" b="1" dirty="0" err="1">
                <a:latin typeface="Times New Roman"/>
                <a:cs typeface="Times New Roman"/>
              </a:rPr>
              <a:t>Kintur</a:t>
            </a:r>
            <a:r>
              <a:rPr lang="en-US" dirty="0">
                <a:latin typeface="Times New Roman"/>
                <a:cs typeface="Times New Roman"/>
              </a:rPr>
              <a:t>: Worked on the Contact Us page, as well as the login and signup features.</a:t>
            </a:r>
          </a:p>
          <a:p>
            <a:pPr marL="285750" indent="-285750" algn="just">
              <a:buFont typeface="Calibri"/>
              <a:buChar char="-"/>
            </a:pPr>
            <a:r>
              <a:rPr lang="en-US" dirty="0">
                <a:latin typeface="Times New Roman"/>
                <a:cs typeface="Times New Roman"/>
              </a:rPr>
              <a:t>Pradeep: Focused on developing the Dashboard and the All Thesis section.</a:t>
            </a:r>
          </a:p>
          <a:p>
            <a:pPr marL="285750" indent="-285750" algn="just">
              <a:buFont typeface="Calibri"/>
              <a:buChar char="-"/>
            </a:pPr>
            <a:r>
              <a:rPr lang="en-US" b="1" dirty="0" err="1">
                <a:latin typeface="Times New Roman"/>
                <a:cs typeface="Times New Roman"/>
              </a:rPr>
              <a:t>Kausheel</a:t>
            </a:r>
            <a:r>
              <a:rPr lang="en-US" dirty="0">
                <a:latin typeface="Times New Roman"/>
                <a:cs typeface="Times New Roman"/>
              </a:rPr>
              <a:t>: Managed the guidelines and user management tasks.</a:t>
            </a:r>
          </a:p>
          <a:p>
            <a:pPr marL="285750" indent="-285750" algn="just">
              <a:buFont typeface="Calibri"/>
              <a:buChar char="-"/>
            </a:pPr>
            <a:r>
              <a:rPr lang="en-US" b="1" dirty="0">
                <a:latin typeface="Times New Roman"/>
                <a:cs typeface="Times New Roman"/>
              </a:rPr>
              <a:t>Soumya</a:t>
            </a:r>
            <a:r>
              <a:rPr lang="en-US" dirty="0">
                <a:latin typeface="Times New Roman"/>
                <a:cs typeface="Times New Roman"/>
              </a:rPr>
              <a:t>: Handled the management of reviews, thesis, and thesis submissions.</a:t>
            </a:r>
          </a:p>
          <a:p>
            <a:pPr marL="285750" indent="-285750" algn="just">
              <a:buFont typeface="Calibri"/>
              <a:buChar char="-"/>
            </a:pPr>
            <a:r>
              <a:rPr lang="en-US" b="1" dirty="0" err="1">
                <a:latin typeface="Times New Roman"/>
                <a:cs typeface="Times New Roman"/>
              </a:rPr>
              <a:t>Sanketh</a:t>
            </a:r>
            <a:r>
              <a:rPr lang="en-US" dirty="0">
                <a:latin typeface="Times New Roman"/>
                <a:cs typeface="Times New Roman"/>
              </a:rPr>
              <a:t>: Worked on the profile page, notifications, and chat functionality.</a:t>
            </a:r>
            <a:endParaRPr lang="en-US" dirty="0">
              <a:cs typeface="Arial"/>
            </a:endParaRPr>
          </a:p>
        </p:txBody>
      </p:sp>
    </p:spTree>
    <p:extLst>
      <p:ext uri="{BB962C8B-B14F-4D97-AF65-F5344CB8AC3E}">
        <p14:creationId xmlns:p14="http://schemas.microsoft.com/office/powerpoint/2010/main" val="25252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457200" y="124699"/>
            <a:ext cx="8229600" cy="857250"/>
          </a:xfrm>
          <a:prstGeom prst="rect">
            <a:avLst/>
          </a:prstGeom>
        </p:spPr>
        <p:txBody>
          <a:bodyPr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800" b="1">
                <a:latin typeface="Times New Roman" panose="02020603050405020304" pitchFamily="18" charset="0"/>
                <a:ea typeface="+mn-ea"/>
                <a:cs typeface="Times New Roman" panose="02020603050405020304" pitchFamily="18" charset="0"/>
              </a:rPr>
              <a:t>Overview</a:t>
            </a:r>
          </a:p>
        </p:txBody>
      </p:sp>
      <p:sp>
        <p:nvSpPr>
          <p:cNvPr id="4" name="TextBox 3"/>
          <p:cNvSpPr txBox="1"/>
          <p:nvPr/>
        </p:nvSpPr>
        <p:spPr>
          <a:xfrm>
            <a:off x="457200" y="839195"/>
            <a:ext cx="8503920" cy="4897755"/>
          </a:xfrm>
          <a:prstGeom prst="rect">
            <a:avLst/>
          </a:prstGeom>
          <a:noFill/>
        </p:spPr>
        <p:txBody>
          <a:bodyPr wrap="square" lIns="91440" tIns="45720" rIns="91440" bIns="45720" anchor="t">
            <a:noAutofit/>
          </a:bodyPr>
          <a:lstStyle/>
          <a:p>
            <a:pPr marL="285750" indent="-285750" algn="just">
              <a:buFont typeface="Calibri"/>
              <a:buChar char="-"/>
            </a:pPr>
            <a:r>
              <a:rPr lang="en-US">
                <a:latin typeface="Times New Roman"/>
                <a:cs typeface="Times New Roman"/>
              </a:rPr>
              <a:t>The </a:t>
            </a:r>
            <a:r>
              <a:rPr lang="en-US" b="1">
                <a:latin typeface="Times New Roman"/>
                <a:ea typeface="+mn-lt"/>
                <a:cs typeface="Times New Roman"/>
              </a:rPr>
              <a:t>Navigation</a:t>
            </a:r>
            <a:r>
              <a:rPr lang="en-US" b="1">
                <a:latin typeface="Times New Roman"/>
                <a:cs typeface="Times New Roman"/>
              </a:rPr>
              <a:t> Bar</a:t>
            </a:r>
            <a:r>
              <a:rPr lang="en-US">
                <a:latin typeface="Times New Roman"/>
                <a:cs typeface="Times New Roman"/>
              </a:rPr>
              <a:t> of our website contains following pages:	</a:t>
            </a:r>
            <a:endParaRPr lang="en-US"/>
          </a:p>
          <a:p>
            <a:r>
              <a:rPr lang="en-US">
                <a:latin typeface="Times New Roman"/>
                <a:cs typeface="Times New Roman"/>
              </a:rPr>
              <a:t>1. Home	</a:t>
            </a:r>
          </a:p>
          <a:p>
            <a:r>
              <a:rPr lang="en-US">
                <a:latin typeface="Times New Roman"/>
                <a:cs typeface="Times New Roman"/>
              </a:rPr>
              <a:t>2. About Us</a:t>
            </a:r>
            <a:endParaRPr lang="en-US"/>
          </a:p>
          <a:p>
            <a:r>
              <a:rPr lang="en-US">
                <a:latin typeface="Times New Roman"/>
                <a:cs typeface="Times New Roman"/>
              </a:rPr>
              <a:t>3. Search</a:t>
            </a:r>
            <a:endParaRPr lang="en-US">
              <a:latin typeface="Times New Roman"/>
              <a:cs typeface="Arial"/>
            </a:endParaRPr>
          </a:p>
          <a:p>
            <a:r>
              <a:rPr lang="en-US">
                <a:latin typeface="Times New Roman"/>
                <a:cs typeface="Times New Roman"/>
              </a:rPr>
              <a:t>4. Blogs       	</a:t>
            </a:r>
          </a:p>
          <a:p>
            <a:r>
              <a:rPr lang="en-US">
                <a:latin typeface="Times New Roman"/>
                <a:cs typeface="Times New Roman"/>
              </a:rPr>
              <a:t>5. Contact Us and        	</a:t>
            </a:r>
            <a:endParaRPr lang="en-US"/>
          </a:p>
          <a:p>
            <a:r>
              <a:rPr lang="en-US">
                <a:latin typeface="Times New Roman"/>
                <a:cs typeface="Times New Roman"/>
              </a:rPr>
              <a:t>6. Login/Sign Up</a:t>
            </a:r>
          </a:p>
          <a:p>
            <a:endParaRPr lang="en-US">
              <a:latin typeface="Times New Roman" panose="02020603050405020304" pitchFamily="18" charset="0"/>
              <a:cs typeface="Times New Roman" panose="02020603050405020304" pitchFamily="18" charset="0"/>
            </a:endParaRPr>
          </a:p>
          <a:p>
            <a:pPr marL="285750" indent="-285750" algn="just">
              <a:buFont typeface="Calibri"/>
              <a:buChar char="-"/>
            </a:pPr>
            <a:r>
              <a:rPr lang="en-US">
                <a:latin typeface="Times New Roman"/>
                <a:cs typeface="Times New Roman"/>
              </a:rPr>
              <a:t>These are the pages which helps to navigate the basic overview of our website and</a:t>
            </a:r>
          </a:p>
          <a:p>
            <a:pPr algn="just"/>
            <a:r>
              <a:rPr lang="en-US">
                <a:latin typeface="Times New Roman"/>
                <a:cs typeface="Times New Roman"/>
              </a:rPr>
              <a:t>gives the end user an overall view.</a:t>
            </a:r>
            <a:endParaRPr lang="en-US">
              <a:cs typeface="Arial"/>
            </a:endParaRPr>
          </a:p>
          <a:p>
            <a:pPr marL="285750" indent="-285750" algn="just">
              <a:buFont typeface="Calibri"/>
              <a:buChar char="-"/>
            </a:pPr>
            <a:r>
              <a:rPr lang="en-US">
                <a:latin typeface="Times New Roman"/>
                <a:ea typeface="+mn-lt"/>
                <a:cs typeface="+mn-lt"/>
              </a:rPr>
              <a:t>These menu items are essential for improving </a:t>
            </a:r>
            <a:r>
              <a:rPr lang="en-US" b="1">
                <a:latin typeface="Times New Roman"/>
                <a:ea typeface="+mn-lt"/>
                <a:cs typeface="+mn-lt"/>
              </a:rPr>
              <a:t>user experience (UX)</a:t>
            </a:r>
            <a:r>
              <a:rPr lang="en-US">
                <a:latin typeface="Times New Roman"/>
                <a:ea typeface="+mn-lt"/>
                <a:cs typeface="+mn-lt"/>
              </a:rPr>
              <a:t> by allowing users</a:t>
            </a:r>
          </a:p>
          <a:p>
            <a:pPr algn="just"/>
            <a:r>
              <a:rPr lang="en-US">
                <a:latin typeface="Times New Roman"/>
                <a:ea typeface="+mn-lt"/>
                <a:cs typeface="+mn-lt"/>
              </a:rPr>
              <a:t>to navigate a website quickly and efficiently.</a:t>
            </a:r>
            <a:endParaRPr lang="en-US">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59320" y="483051"/>
            <a:ext cx="6565569" cy="461665"/>
          </a:xfrm>
          <a:prstGeom prst="rect">
            <a:avLst/>
          </a:prstGeom>
          <a:noFill/>
        </p:spPr>
        <p:txBody>
          <a:bodyPr wrap="square" lIns="91440" tIns="45720" rIns="91440" bIns="45720" rtlCol="0" anchor="t">
            <a:spAutoFit/>
          </a:bodyPr>
          <a:lstStyle/>
          <a:p>
            <a:pPr algn="ctr"/>
            <a:r>
              <a:rPr lang="en-US" sz="2400" b="1" dirty="0">
                <a:latin typeface="Times New Roman"/>
                <a:cs typeface="Times New Roman"/>
              </a:rPr>
              <a:t>Technologies Used</a:t>
            </a:r>
            <a:endParaRPr lang="en-US"/>
          </a:p>
        </p:txBody>
      </p:sp>
      <p:pic>
        <p:nvPicPr>
          <p:cNvPr id="4" name="Content Placeholder 3" descr="A diagram of a data processing process&#10;&#10;Description automatically generated">
            <a:extLst>
              <a:ext uri="{FF2B5EF4-FFF2-40B4-BE49-F238E27FC236}">
                <a16:creationId xmlns:a16="http://schemas.microsoft.com/office/drawing/2014/main" id="{0BE836FA-9ECE-8EAF-D8AC-064674186649}"/>
              </a:ext>
            </a:extLst>
          </p:cNvPr>
          <p:cNvPicPr>
            <a:picLocks noGrp="1" noChangeAspect="1"/>
          </p:cNvPicPr>
          <p:nvPr>
            <p:ph idx="1"/>
          </p:nvPr>
        </p:nvPicPr>
        <p:blipFill>
          <a:blip r:embed="rId3"/>
          <a:stretch>
            <a:fillRect/>
          </a:stretch>
        </p:blipFill>
        <p:spPr>
          <a:xfrm>
            <a:off x="268764" y="1343488"/>
            <a:ext cx="8145741" cy="3408667"/>
          </a:xfrm>
        </p:spPr>
      </p:pic>
      <p:pic>
        <p:nvPicPr>
          <p:cNvPr id="6" name="Picture 5" descr="A blue atom symbol with a black background&#10;&#10;Description automatically generated">
            <a:extLst>
              <a:ext uri="{FF2B5EF4-FFF2-40B4-BE49-F238E27FC236}">
                <a16:creationId xmlns:a16="http://schemas.microsoft.com/office/drawing/2014/main" id="{FC881511-A2E5-FFE8-10E3-EA98206D8562}"/>
              </a:ext>
            </a:extLst>
          </p:cNvPr>
          <p:cNvPicPr>
            <a:picLocks noChangeAspect="1"/>
          </p:cNvPicPr>
          <p:nvPr/>
        </p:nvPicPr>
        <p:blipFill>
          <a:blip r:embed="rId4"/>
          <a:stretch>
            <a:fillRect/>
          </a:stretch>
        </p:blipFill>
        <p:spPr>
          <a:xfrm>
            <a:off x="719148" y="3473212"/>
            <a:ext cx="631112" cy="631112"/>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9FDE732-0BB8-6A3B-EEC3-FB8BBE4CB6E0}"/>
              </a:ext>
            </a:extLst>
          </p:cNvPr>
          <p:cNvPicPr>
            <a:picLocks noChangeAspect="1"/>
          </p:cNvPicPr>
          <p:nvPr/>
        </p:nvPicPr>
        <p:blipFill>
          <a:blip r:embed="rId5"/>
          <a:stretch>
            <a:fillRect/>
          </a:stretch>
        </p:blipFill>
        <p:spPr>
          <a:xfrm>
            <a:off x="3746196" y="3476853"/>
            <a:ext cx="907839" cy="648066"/>
          </a:xfrm>
          <a:prstGeom prst="rect">
            <a:avLst/>
          </a:prstGeom>
        </p:spPr>
      </p:pic>
      <p:pic>
        <p:nvPicPr>
          <p:cNvPr id="8" name="Picture 7" descr="A blue circle with white text and a dolphin&#10;&#10;Description automatically generated">
            <a:extLst>
              <a:ext uri="{FF2B5EF4-FFF2-40B4-BE49-F238E27FC236}">
                <a16:creationId xmlns:a16="http://schemas.microsoft.com/office/drawing/2014/main" id="{D6A3D8B2-65AE-5506-9825-8E36097C7B6E}"/>
              </a:ext>
            </a:extLst>
          </p:cNvPr>
          <p:cNvPicPr>
            <a:picLocks noChangeAspect="1"/>
          </p:cNvPicPr>
          <p:nvPr/>
        </p:nvPicPr>
        <p:blipFill>
          <a:blip r:embed="rId6"/>
          <a:stretch>
            <a:fillRect/>
          </a:stretch>
        </p:blipFill>
        <p:spPr>
          <a:xfrm>
            <a:off x="6984259" y="3472939"/>
            <a:ext cx="869556" cy="724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41838"/>
            <a:ext cx="8229600" cy="1143004"/>
          </a:xfrm>
        </p:spPr>
        <p:txBody>
          <a:bodyPr>
            <a:normAutofit/>
          </a:bodyPr>
          <a:lstStyle/>
          <a:p>
            <a:r>
              <a:rPr lang="en-US">
                <a:latin typeface="Times New Roman" panose="02020603050405020304" pitchFamily="18" charset="0"/>
                <a:cs typeface="Times New Roman" panose="02020603050405020304" pitchFamily="18" charset="0"/>
              </a:rPr>
              <a:t>PHASE 4  Demo</a:t>
            </a:r>
          </a:p>
        </p:txBody>
      </p:sp>
      <p:sp>
        <p:nvSpPr>
          <p:cNvPr id="3" name="Title 1"/>
          <p:cNvSpPr txBox="1"/>
          <p:nvPr/>
        </p:nvSpPr>
        <p:spPr>
          <a:xfrm>
            <a:off x="460459" y="3230087"/>
            <a:ext cx="8229600" cy="73223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i="0" kern="1200">
                <a:solidFill>
                  <a:schemeClr val="tx1"/>
                </a:solidFill>
                <a:latin typeface="+mj-lt"/>
                <a:ea typeface="+mj-ea"/>
                <a:cs typeface="+mj-cs"/>
              </a:defRPr>
            </a:lvl1pPr>
          </a:lstStyle>
          <a:p>
            <a:endParaRPr lang="en-US" sz="2800" b="0">
              <a:solidFill>
                <a:srgbClr val="13409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76155" y="317184"/>
            <a:ext cx="238658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HOME PAGE</a:t>
            </a:r>
          </a:p>
        </p:txBody>
      </p:sp>
      <p:pic>
        <p:nvPicPr>
          <p:cNvPr id="3" name="Picture 2" descr="A screenshot of a computer&#10;&#10;Description automatically generated">
            <a:extLst>
              <a:ext uri="{FF2B5EF4-FFF2-40B4-BE49-F238E27FC236}">
                <a16:creationId xmlns:a16="http://schemas.microsoft.com/office/drawing/2014/main" id="{CFFD1EA5-098E-5CFC-D9AE-912BFC793820}"/>
              </a:ext>
            </a:extLst>
          </p:cNvPr>
          <p:cNvPicPr>
            <a:picLocks noChangeAspect="1"/>
          </p:cNvPicPr>
          <p:nvPr/>
        </p:nvPicPr>
        <p:blipFill>
          <a:blip r:embed="rId2"/>
          <a:stretch>
            <a:fillRect/>
          </a:stretch>
        </p:blipFill>
        <p:spPr>
          <a:xfrm>
            <a:off x="628802" y="880273"/>
            <a:ext cx="7775344" cy="46858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1389</Words>
  <Application>Microsoft Macintosh PowerPoint</Application>
  <PresentationFormat>On-screen Show (4:3)</PresentationFormat>
  <Paragraphs>128</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4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Bheemreddy, Soumya Reddy</cp:lastModifiedBy>
  <cp:revision>112</cp:revision>
  <dcterms:created xsi:type="dcterms:W3CDTF">2013-10-16T17:47:00Z</dcterms:created>
  <dcterms:modified xsi:type="dcterms:W3CDTF">2024-11-26T05:19:01Z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749BB6B1488D4175B198494EE58E9EE4_12</vt:lpwstr>
  </property>
  <property fmtid="{D5CDD505-2E9C-101B-9397-08002B2CF9AE}" pid="3" name="KSOProductBuildVer">
    <vt:lpwstr>1033-12.2.0.18911</vt:lpwstr>
  </property>
</Properties>
</file>